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85" r:id="rId4"/>
    <p:sldId id="288" r:id="rId5"/>
    <p:sldId id="260" r:id="rId6"/>
    <p:sldId id="322" r:id="rId7"/>
    <p:sldId id="323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5" r:id="rId20"/>
    <p:sldId id="298" r:id="rId21"/>
    <p:sldId id="301" r:id="rId22"/>
    <p:sldId id="268" r:id="rId23"/>
    <p:sldId id="294" r:id="rId24"/>
    <p:sldId id="269" r:id="rId25"/>
    <p:sldId id="302" r:id="rId26"/>
    <p:sldId id="299" r:id="rId27"/>
    <p:sldId id="270" r:id="rId28"/>
    <p:sldId id="300" r:id="rId29"/>
    <p:sldId id="275" r:id="rId30"/>
    <p:sldId id="273" r:id="rId31"/>
    <p:sldId id="283" r:id="rId32"/>
    <p:sldId id="284" r:id="rId33"/>
    <p:sldId id="290" r:id="rId34"/>
    <p:sldId id="324" r:id="rId35"/>
    <p:sldId id="326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4" d="100"/>
          <a:sy n="54" d="100"/>
        </p:scale>
        <p:origin x="-96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ege:Downloads:brask-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brask!$A$2</c:f>
              <c:strCache>
                <c:ptCount val="1"/>
                <c:pt idx="0">
                  <c:v>Antatt påsatt</c:v>
                </c:pt>
              </c:strCache>
            </c:strRef>
          </c:tx>
          <c:invertIfNegative val="0"/>
          <c:cat>
            <c:strRef>
              <c:f>brask!$B$1:$H$1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brask!$B$2:$H$2</c:f>
              <c:numCache>
                <c:formatCode>General</c:formatCode>
                <c:ptCount val="7"/>
                <c:pt idx="0">
                  <c:v>273</c:v>
                </c:pt>
                <c:pt idx="1">
                  <c:v>253</c:v>
                </c:pt>
                <c:pt idx="2">
                  <c:v>267</c:v>
                </c:pt>
                <c:pt idx="3">
                  <c:v>337</c:v>
                </c:pt>
                <c:pt idx="4">
                  <c:v>191</c:v>
                </c:pt>
                <c:pt idx="5">
                  <c:v>275</c:v>
                </c:pt>
                <c:pt idx="6">
                  <c:v>190</c:v>
                </c:pt>
              </c:numCache>
            </c:numRef>
          </c:val>
        </c:ser>
        <c:ser>
          <c:idx val="1"/>
          <c:order val="1"/>
          <c:tx>
            <c:strRef>
              <c:f>brask!$A$3</c:f>
              <c:strCache>
                <c:ptCount val="1"/>
                <c:pt idx="0">
                  <c:v>Selvantennelse</c:v>
                </c:pt>
              </c:strCache>
            </c:strRef>
          </c:tx>
          <c:invertIfNegative val="0"/>
          <c:cat>
            <c:strRef>
              <c:f>brask!$B$1:$H$1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brask!$B$3:$H$3</c:f>
              <c:numCache>
                <c:formatCode>General</c:formatCode>
                <c:ptCount val="7"/>
                <c:pt idx="0">
                  <c:v>659</c:v>
                </c:pt>
                <c:pt idx="1">
                  <c:v>1046</c:v>
                </c:pt>
                <c:pt idx="2">
                  <c:v>554</c:v>
                </c:pt>
                <c:pt idx="3">
                  <c:v>615</c:v>
                </c:pt>
                <c:pt idx="4">
                  <c:v>457</c:v>
                </c:pt>
                <c:pt idx="5">
                  <c:v>435</c:v>
                </c:pt>
                <c:pt idx="6">
                  <c:v>381</c:v>
                </c:pt>
              </c:numCache>
            </c:numRef>
          </c:val>
        </c:ser>
        <c:ser>
          <c:idx val="2"/>
          <c:order val="2"/>
          <c:tx>
            <c:strRef>
              <c:f>brask!$A$4</c:f>
              <c:strCache>
                <c:ptCount val="1"/>
                <c:pt idx="0">
                  <c:v>Menneskelig feil</c:v>
                </c:pt>
              </c:strCache>
            </c:strRef>
          </c:tx>
          <c:invertIfNegative val="0"/>
          <c:cat>
            <c:strRef>
              <c:f>brask!$B$1:$H$1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brask!$B$4:$H$4</c:f>
              <c:numCache>
                <c:formatCode>General</c:formatCode>
                <c:ptCount val="7"/>
                <c:pt idx="0">
                  <c:v>1193</c:v>
                </c:pt>
                <c:pt idx="1">
                  <c:v>1264</c:v>
                </c:pt>
                <c:pt idx="2">
                  <c:v>1184</c:v>
                </c:pt>
                <c:pt idx="3">
                  <c:v>1300</c:v>
                </c:pt>
                <c:pt idx="4">
                  <c:v>1529</c:v>
                </c:pt>
                <c:pt idx="5">
                  <c:v>1615</c:v>
                </c:pt>
                <c:pt idx="6">
                  <c:v>1326</c:v>
                </c:pt>
              </c:numCache>
            </c:numRef>
          </c:val>
        </c:ser>
        <c:ser>
          <c:idx val="3"/>
          <c:order val="3"/>
          <c:tx>
            <c:strRef>
              <c:f>brask!$A$5</c:f>
              <c:strCache>
                <c:ptCount val="1"/>
                <c:pt idx="0">
                  <c:v>Teknisk svikt</c:v>
                </c:pt>
              </c:strCache>
            </c:strRef>
          </c:tx>
          <c:invertIfNegative val="0"/>
          <c:cat>
            <c:strRef>
              <c:f>brask!$B$1:$H$1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brask!$B$5:$H$5</c:f>
              <c:numCache>
                <c:formatCode>General</c:formatCode>
                <c:ptCount val="7"/>
                <c:pt idx="0">
                  <c:v>1301</c:v>
                </c:pt>
                <c:pt idx="1">
                  <c:v>1857</c:v>
                </c:pt>
                <c:pt idx="2">
                  <c:v>2177</c:v>
                </c:pt>
                <c:pt idx="3">
                  <c:v>2234</c:v>
                </c:pt>
                <c:pt idx="4">
                  <c:v>1795</c:v>
                </c:pt>
                <c:pt idx="5">
                  <c:v>1606</c:v>
                </c:pt>
                <c:pt idx="6">
                  <c:v>1107</c:v>
                </c:pt>
              </c:numCache>
            </c:numRef>
          </c:val>
        </c:ser>
        <c:ser>
          <c:idx val="4"/>
          <c:order val="4"/>
          <c:tx>
            <c:strRef>
              <c:f>brask!$A$6</c:f>
              <c:strCache>
                <c:ptCount val="1"/>
                <c:pt idx="0">
                  <c:v>Lynnedslag</c:v>
                </c:pt>
              </c:strCache>
            </c:strRef>
          </c:tx>
          <c:invertIfNegative val="0"/>
          <c:cat>
            <c:strRef>
              <c:f>brask!$B$1:$H$1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brask!$B$6:$H$6</c:f>
              <c:numCache>
                <c:formatCode>General</c:formatCode>
                <c:ptCount val="7"/>
                <c:pt idx="0">
                  <c:v>2755</c:v>
                </c:pt>
                <c:pt idx="1">
                  <c:v>7729</c:v>
                </c:pt>
                <c:pt idx="2">
                  <c:v>4435</c:v>
                </c:pt>
                <c:pt idx="3">
                  <c:v>9288</c:v>
                </c:pt>
                <c:pt idx="4">
                  <c:v>3516</c:v>
                </c:pt>
                <c:pt idx="5">
                  <c:v>7895</c:v>
                </c:pt>
                <c:pt idx="6">
                  <c:v>16957</c:v>
                </c:pt>
              </c:numCache>
            </c:numRef>
          </c:val>
        </c:ser>
        <c:ser>
          <c:idx val="5"/>
          <c:order val="5"/>
          <c:tx>
            <c:strRef>
              <c:f>brask!$A$7</c:f>
              <c:strCache>
                <c:ptCount val="1"/>
                <c:pt idx="0">
                  <c:v>Elektrisk fenomenskade</c:v>
                </c:pt>
              </c:strCache>
            </c:strRef>
          </c:tx>
          <c:invertIfNegative val="0"/>
          <c:cat>
            <c:strRef>
              <c:f>brask!$B$1:$H$1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brask!$B$7:$H$7</c:f>
              <c:numCache>
                <c:formatCode>General</c:formatCode>
                <c:ptCount val="7"/>
                <c:pt idx="0">
                  <c:v>5947</c:v>
                </c:pt>
                <c:pt idx="1">
                  <c:v>5693</c:v>
                </c:pt>
                <c:pt idx="2">
                  <c:v>5090</c:v>
                </c:pt>
                <c:pt idx="3">
                  <c:v>7115</c:v>
                </c:pt>
                <c:pt idx="4">
                  <c:v>4810</c:v>
                </c:pt>
                <c:pt idx="5">
                  <c:v>6389</c:v>
                </c:pt>
                <c:pt idx="6">
                  <c:v>8504</c:v>
                </c:pt>
              </c:numCache>
            </c:numRef>
          </c:val>
        </c:ser>
        <c:ser>
          <c:idx val="6"/>
          <c:order val="6"/>
          <c:tx>
            <c:strRef>
              <c:f>brask!$A$8</c:f>
              <c:strCache>
                <c:ptCount val="1"/>
                <c:pt idx="0">
                  <c:v>Annet eller ukjent</c:v>
                </c:pt>
              </c:strCache>
            </c:strRef>
          </c:tx>
          <c:invertIfNegative val="0"/>
          <c:cat>
            <c:strRef>
              <c:f>brask!$B$1:$H$1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brask!$B$8:$H$8</c:f>
              <c:numCache>
                <c:formatCode>General</c:formatCode>
                <c:ptCount val="7"/>
                <c:pt idx="0">
                  <c:v>10289</c:v>
                </c:pt>
                <c:pt idx="1">
                  <c:v>12128</c:v>
                </c:pt>
                <c:pt idx="2">
                  <c:v>11271</c:v>
                </c:pt>
                <c:pt idx="3">
                  <c:v>10332</c:v>
                </c:pt>
                <c:pt idx="4">
                  <c:v>8510</c:v>
                </c:pt>
                <c:pt idx="5">
                  <c:v>10135</c:v>
                </c:pt>
                <c:pt idx="6">
                  <c:v>14417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27104"/>
        <c:axId val="72928640"/>
      </c:barChart>
      <c:catAx>
        <c:axId val="7292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72928640"/>
        <c:crosses val="autoZero"/>
        <c:auto val="1"/>
        <c:lblAlgn val="ctr"/>
        <c:lblOffset val="100"/>
        <c:noMultiLvlLbl val="0"/>
      </c:catAx>
      <c:valAx>
        <c:axId val="729286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292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0660D-F3BB-4327-91E8-D71923B3633E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10A9B-9103-4742-BFC3-7B9E1F009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79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Årsak</a:t>
            </a:r>
            <a:endParaRPr lang="da-DK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Kolonne: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Verdi: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Antall</a:t>
            </a: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skader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Beregn: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År:2014, 2013, 2012, 2011, 2010, 2009, 2008, 2007, 2006, 2005, 2004	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80611-7C32-4583-803B-CA878E23767B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22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0A9B-9103-4742-BFC3-7B9E1F009887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18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000" y="2687148"/>
            <a:ext cx="7772400" cy="1605947"/>
          </a:xfrm>
        </p:spPr>
        <p:txBody>
          <a:bodyPr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4000" y="4747477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350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49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56000" y="2474685"/>
            <a:ext cx="3600000" cy="365147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4788000" y="2474685"/>
            <a:ext cx="3600000" cy="365147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92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3186000" y="1663200"/>
            <a:ext cx="5202000" cy="4462962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663200"/>
            <a:ext cx="2159816" cy="83099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56000" y="2474685"/>
            <a:ext cx="2159816" cy="365147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4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44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756000" y="1535583"/>
            <a:ext cx="7632000" cy="45905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58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45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00" y="2474685"/>
            <a:ext cx="7632000" cy="36514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47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4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900" kern="1200">
          <a:solidFill>
            <a:srgbClr val="949593"/>
          </a:solidFill>
          <a:latin typeface="+mj-lt"/>
          <a:ea typeface="+mj-ea"/>
          <a:cs typeface="+mj-cs"/>
        </a:defRPr>
      </a:lvl1pPr>
    </p:titleStyle>
    <p:bodyStyle>
      <a:lvl1pPr marL="87313" indent="-87313" algn="l" defTabSz="914400" rtl="0" eaLnBrk="1" latinLnBrk="0" hangingPunct="1">
        <a:spcBef>
          <a:spcPct val="20000"/>
        </a:spcBef>
        <a:buFont typeface="Swis721 Th BT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79375" algn="l" defTabSz="914400" rtl="0" eaLnBrk="1" latinLnBrk="0" hangingPunct="1">
        <a:spcBef>
          <a:spcPct val="20000"/>
        </a:spcBef>
        <a:buFont typeface="Swis721 Th BT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85725" algn="l" defTabSz="914400" rtl="0" eaLnBrk="1" latinLnBrk="0" hangingPunct="1">
        <a:spcBef>
          <a:spcPct val="20000"/>
        </a:spcBef>
        <a:buFont typeface="Swis721 Th BT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14338" indent="-117475" algn="l" defTabSz="914400" rtl="0" eaLnBrk="1" latinLnBrk="0" hangingPunct="1">
        <a:spcBef>
          <a:spcPct val="20000"/>
        </a:spcBef>
        <a:buFont typeface="Swis721 Th BT" pitchFamily="34" charset="0"/>
        <a:buChar char="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23888" indent="-144463" algn="l" defTabSz="914400" rtl="0" eaLnBrk="1" latinLnBrk="0" hangingPunct="1">
        <a:spcBef>
          <a:spcPct val="20000"/>
        </a:spcBef>
        <a:buFont typeface="Swis721 Th BT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Lev_med_levende_lys!.3g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Branninstruks.3g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000" y="2687148"/>
            <a:ext cx="7772400" cy="553998"/>
          </a:xfrm>
        </p:spPr>
        <p:txBody>
          <a:bodyPr/>
          <a:lstStyle/>
          <a:p>
            <a:r>
              <a:rPr lang="nb-NO" sz="3600" dirty="0" smtClean="0"/>
              <a:t>Galleri Oslo</a:t>
            </a: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Brannverngjennomgang med leietakere Galleri Oslo, 18. August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72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Brannen i Urtegata 6 - 2008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hver etasje var det en brannsikker dør inn fra hoved-trappa til korridorene. Noen har antagelig merket brannen og åpnet disse dørene, slik at ilden har spredd seg inn i korridorene. Selve trappeoppgangen har etter hvert fått trekk som gjorde den til rene skorsteinen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Rommene ligger på hver side av korridorene med dør ut til korridoren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Det som åpenbart har skjedd er at folk etter hvert har våknet av brannen. Noen har så forsøkt å komme seg til nødutgangene gjennom korridoren, mens andre har slått igjen døra og forsøkt å komme ut vinduet. Brannvesenet tok i alt ut 33 beboere gjennom vinduer og tak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De som omkom ble alle funnet i trapperommet…….</a:t>
            </a:r>
          </a:p>
        </p:txBody>
      </p:sp>
    </p:spTree>
    <p:extLst>
      <p:ext uri="{BB962C8B-B14F-4D97-AF65-F5344CB8AC3E}">
        <p14:creationId xmlns:p14="http://schemas.microsoft.com/office/powerpoint/2010/main" val="22855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stasjonsgt 36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2168"/>
            <a:ext cx="6948440" cy="380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32138" y="6238800"/>
            <a:ext cx="3024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b-NO" sz="1600" b="1" smtClean="0">
                <a:solidFill>
                  <a:schemeClr val="accent5"/>
                </a:solidFill>
                <a:latin typeface="Arial" charset="0"/>
                <a:ea typeface="MS PGothic" charset="0"/>
                <a:cs typeface="MS PGothic" charset="0"/>
              </a:rPr>
              <a:t>Brann i det elektriske anlegget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535583"/>
            <a:ext cx="8424936" cy="553998"/>
          </a:xfrm>
        </p:spPr>
        <p:txBody>
          <a:bodyPr/>
          <a:lstStyle/>
          <a:p>
            <a:pPr algn="ctr"/>
            <a:r>
              <a:rPr lang="nb-NO" sz="3600" dirty="0" err="1"/>
              <a:t>Stasjonsgt</a:t>
            </a:r>
            <a:r>
              <a:rPr lang="nb-NO" sz="3600" dirty="0"/>
              <a:t> 36, Drammen </a:t>
            </a:r>
            <a:r>
              <a:rPr lang="nb-NO" sz="3600" dirty="0" smtClean="0"/>
              <a:t>- 7 omkomne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5522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Stasjonsgata 36 - Drammen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På branntidspunktet var det 22 beboere i bygningen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Tre av de sju beboerne som omkom, var våkne. Det er ikke funnet opplysninger som tyder på at de fire øvrige som omkom var klar over brannen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Ingen av de overlevende beboerne oppgir å ha hørt røykvarslere. </a:t>
            </a:r>
          </a:p>
          <a:p>
            <a:r>
              <a:rPr lang="nb-NO" dirty="0"/>
              <a:t>Brannen ble oppdaget av våkne beboere i bygningen og disse varslet øvrige beboere. </a:t>
            </a:r>
          </a:p>
          <a:p>
            <a:r>
              <a:rPr lang="nb-NO" dirty="0"/>
              <a:t>Årsaken til brannen var overbelastning av det elektriske anlegget som følge av at sikringene var blitt manipulert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DSB konkluderer med at flere liv kunne vært reddet hvis brannen hadde vært detektert av fungerende røykvarsler(e).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39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</p:spPr>
        <p:txBody>
          <a:bodyPr/>
          <a:lstStyle/>
          <a:p>
            <a:r>
              <a:rPr lang="nb-NO" dirty="0"/>
              <a:t>Hvorfor </a:t>
            </a:r>
            <a:r>
              <a:rPr lang="nb-NO" dirty="0" smtClean="0"/>
              <a:t>blir </a:t>
            </a:r>
            <a:r>
              <a:rPr lang="nb-NO" dirty="0"/>
              <a:t>brannen </a:t>
            </a:r>
            <a:r>
              <a:rPr lang="nb-NO" dirty="0" smtClean="0"/>
              <a:t>stor?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Store useksjonerte </a:t>
            </a:r>
            <a:r>
              <a:rPr lang="nb-NO" dirty="0" smtClean="0"/>
              <a:t>arealer og dårlige </a:t>
            </a:r>
            <a:r>
              <a:rPr lang="nb-NO" dirty="0"/>
              <a:t>brannskiller</a:t>
            </a:r>
          </a:p>
          <a:p>
            <a:r>
              <a:rPr lang="nb-NO" dirty="0"/>
              <a:t> Manglende </a:t>
            </a:r>
            <a:r>
              <a:rPr lang="nb-NO" dirty="0" smtClean="0"/>
              <a:t>brannvarsling/sprinkling. </a:t>
            </a:r>
            <a:endParaRPr lang="nb-NO" dirty="0"/>
          </a:p>
          <a:p>
            <a:r>
              <a:rPr lang="nb-NO" dirty="0"/>
              <a:t> </a:t>
            </a:r>
            <a:r>
              <a:rPr lang="nb-NO" dirty="0" smtClean="0"/>
              <a:t>Som oftest kjede </a:t>
            </a:r>
            <a:r>
              <a:rPr lang="nb-NO" dirty="0"/>
              <a:t>av flere feil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67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Brann i rom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 action="ppaction://hlinkfile"/>
              </a:rPr>
              <a:t>Lev_med_levende_lys!.3gp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97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ittel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b-NO" dirty="0">
                <a:ea typeface="ＭＳ Ｐゴシック" charset="0"/>
              </a:rPr>
              <a:t>Fakta om </a:t>
            </a:r>
            <a:r>
              <a:rPr lang="nb-NO" dirty="0" smtClean="0">
                <a:ea typeface="ＭＳ Ｐゴシック" charset="0"/>
              </a:rPr>
              <a:t>brann Norge</a:t>
            </a:r>
            <a:endParaRPr lang="nb-NO" dirty="0">
              <a:ea typeface="ＭＳ Ｐゴシック" charset="0"/>
            </a:endParaRPr>
          </a:p>
        </p:txBody>
      </p:sp>
      <p:sp>
        <p:nvSpPr>
          <p:cNvPr id="191493" name="Plassholder for innhold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dirty="0" smtClean="0"/>
              <a:t>Norge er på topp når det gjelder boligbranner. </a:t>
            </a:r>
          </a:p>
          <a:p>
            <a:r>
              <a:rPr lang="nb-NO" dirty="0" smtClean="0"/>
              <a:t>50 % av norske husstander har ikke, eller har røykvarslere som ikke virker. Brannslukkere er påbudt i alle hjem, har vi det og er det tilgjengelig.</a:t>
            </a:r>
          </a:p>
          <a:p>
            <a:r>
              <a:rPr lang="nb-NO" dirty="0" smtClean="0"/>
              <a:t>Et hus kan stå overtent etter bare 10 minutter.</a:t>
            </a:r>
          </a:p>
          <a:p>
            <a:r>
              <a:rPr lang="nb-NO" dirty="0" smtClean="0"/>
              <a:t>Tiden det gjennomsnittlig tar før brannvesenet er tilstede er fra 10-15 minutter.</a:t>
            </a:r>
          </a:p>
        </p:txBody>
      </p:sp>
    </p:spTree>
    <p:extLst>
      <p:ext uri="{BB962C8B-B14F-4D97-AF65-F5344CB8AC3E}">
        <p14:creationId xmlns:p14="http://schemas.microsoft.com/office/powerpoint/2010/main" val="31332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00" y="1535583"/>
            <a:ext cx="7632000" cy="1200329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Hva skal til for å redusere antall branner?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000" y="2998801"/>
            <a:ext cx="7632000" cy="30224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defRPr/>
            </a:pPr>
            <a:r>
              <a:rPr lang="nb-NO" dirty="0" smtClean="0">
                <a:solidFill>
                  <a:srgbClr val="262673"/>
                </a:solidFill>
              </a:rPr>
              <a:t> Kunnskap</a:t>
            </a:r>
          </a:p>
          <a:p>
            <a:pPr marL="0" indent="0">
              <a:defRPr/>
            </a:pPr>
            <a:r>
              <a:rPr lang="nb-NO" dirty="0" smtClean="0">
                <a:solidFill>
                  <a:srgbClr val="FF6600"/>
                </a:solidFill>
              </a:rPr>
              <a:t> Ferdigheter</a:t>
            </a:r>
          </a:p>
          <a:p>
            <a:pPr marL="0" indent="0">
              <a:defRPr/>
            </a:pPr>
            <a:r>
              <a:rPr lang="nb-NO" dirty="0" smtClean="0">
                <a:solidFill>
                  <a:srgbClr val="404040"/>
                </a:solidFill>
              </a:rPr>
              <a:t> Holdninger</a:t>
            </a:r>
          </a:p>
          <a:p>
            <a:pPr marL="0" indent="0">
              <a:defRPr/>
            </a:pPr>
            <a:r>
              <a:rPr lang="nb-NO" dirty="0" smtClean="0">
                <a:solidFill>
                  <a:srgbClr val="404040"/>
                </a:solidFill>
              </a:rPr>
              <a:t> Samarbeid</a:t>
            </a:r>
          </a:p>
          <a:p>
            <a:pPr marL="0" indent="0">
              <a:defRPr/>
            </a:pPr>
            <a:endParaRPr lang="nb-NO" dirty="0" smtClean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695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553998"/>
          </a:xfrm>
        </p:spPr>
        <p:txBody>
          <a:bodyPr/>
          <a:lstStyle/>
          <a:p>
            <a:r>
              <a:rPr lang="nb-NO" sz="3600" dirty="0" smtClean="0"/>
              <a:t>Og ikke minst at du og dine kollega: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Kjenner til branninstruksen.</a:t>
            </a:r>
          </a:p>
          <a:p>
            <a:r>
              <a:rPr lang="nb-NO" dirty="0" smtClean="0"/>
              <a:t>Hvordan og hvem skal gjøre hva.</a:t>
            </a:r>
          </a:p>
          <a:p>
            <a:r>
              <a:rPr lang="nb-NO" dirty="0" smtClean="0"/>
              <a:t>Kommer dere trygt og sikkert ut.</a:t>
            </a:r>
          </a:p>
          <a:p>
            <a:r>
              <a:rPr lang="nb-NO" dirty="0" smtClean="0"/>
              <a:t>Kjenner til alle rømningsveier i ditt område.</a:t>
            </a:r>
          </a:p>
          <a:p>
            <a:r>
              <a:rPr lang="nb-NO" dirty="0" smtClean="0"/>
              <a:t>Vet hvor nærmeste slokkeutstyr finnes.</a:t>
            </a:r>
          </a:p>
          <a:p>
            <a:r>
              <a:rPr lang="nb-NO" dirty="0" smtClean="0"/>
              <a:t>Forebyggende arbeid.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62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Kunnskap ut til alle er viktig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</a:t>
            </a:r>
            <a:r>
              <a:rPr lang="nb-NO" dirty="0" smtClean="0"/>
              <a:t>va skal vi med masse flott og moderne installasjoner og styringer i bygget…. 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80777"/>
            <a:ext cx="1596962" cy="16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_300511_lo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08" y="3357421"/>
            <a:ext cx="1131808" cy="21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2063196" cy="25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d_81281- 006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47903"/>
            <a:ext cx="1555560" cy="15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60777"/>
            <a:ext cx="2150332" cy="19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720501" y="2711090"/>
            <a:ext cx="671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Når de fleste </a:t>
            </a:r>
            <a:r>
              <a:rPr lang="nb-NO" dirty="0"/>
              <a:t>som oppholder seg der ikke vet hva dette brukes til,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83568" y="2996952"/>
            <a:ext cx="613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 eller </a:t>
            </a:r>
            <a:r>
              <a:rPr lang="nb-NO" dirty="0"/>
              <a:t>har fått opplæring om hvordan dette virker og brukes 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23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1144" y="1124744"/>
            <a:ext cx="7632000" cy="1200329"/>
          </a:xfrm>
        </p:spPr>
        <p:txBody>
          <a:bodyPr/>
          <a:lstStyle/>
          <a:p>
            <a:r>
              <a:rPr lang="nb-NO" dirty="0" smtClean="0"/>
              <a:t>Branntekniske installasjoner på Galleri Oslo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000" y="2564904"/>
            <a:ext cx="7632000" cy="3561258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Brannalarmanlegg med talevarsling. </a:t>
            </a:r>
          </a:p>
          <a:p>
            <a:endParaRPr lang="nb-NO" dirty="0"/>
          </a:p>
          <a:p>
            <a:r>
              <a:rPr lang="nb-NO" dirty="0" smtClean="0"/>
              <a:t>Sprinkelanlegg i deler av bygget. </a:t>
            </a:r>
          </a:p>
          <a:p>
            <a:endParaRPr lang="nb-NO" dirty="0"/>
          </a:p>
          <a:p>
            <a:r>
              <a:rPr lang="nb-NO" dirty="0" smtClean="0"/>
              <a:t>Automatisk slokkeanlegg i deler av bygget (datarom m.v.).</a:t>
            </a:r>
          </a:p>
          <a:p>
            <a:endParaRPr lang="nb-NO" dirty="0"/>
          </a:p>
          <a:p>
            <a:r>
              <a:rPr lang="nb-NO" dirty="0" smtClean="0"/>
              <a:t>Brannslanger og håndslokkere.</a:t>
            </a:r>
          </a:p>
          <a:p>
            <a:endParaRPr lang="nb-NO" dirty="0"/>
          </a:p>
          <a:p>
            <a:r>
              <a:rPr lang="nb-NO" dirty="0" smtClean="0"/>
              <a:t>Markeringslys og nødlys.</a:t>
            </a:r>
          </a:p>
          <a:p>
            <a:endParaRPr lang="nb-NO" dirty="0"/>
          </a:p>
          <a:p>
            <a:r>
              <a:rPr lang="nb-NO" dirty="0" smtClean="0"/>
              <a:t>Branndører og porter.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36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992464" cy="6001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b-NO" sz="3600" dirty="0" smtClean="0"/>
              <a:t>Målet for brannverngjennomgangen</a:t>
            </a:r>
            <a:r>
              <a:rPr lang="nb-NO" dirty="0" smtClean="0"/>
              <a:t>:</a:t>
            </a:r>
          </a:p>
        </p:txBody>
      </p:sp>
      <p:sp>
        <p:nvSpPr>
          <p:cNvPr id="186373" name="Plassholder for innhold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nb-NO" sz="2000" dirty="0" smtClean="0">
                <a:ea typeface="Verdana" pitchFamily="34" charset="0"/>
                <a:cs typeface="Verdana" pitchFamily="34" charset="0"/>
              </a:rPr>
              <a:t>Hensikten med denne gjennomgangen er å gi deg kunnskap og nødvendig informasjon om brannforebyggende arbeid i deres virksomhet, og hva gjør dere hvis det oppstår en brann hos dere. </a:t>
            </a:r>
          </a:p>
          <a:p>
            <a:pPr marL="0" indent="0">
              <a:buFontTx/>
              <a:buNone/>
            </a:pPr>
            <a:r>
              <a:rPr lang="nb-NO" sz="2000" dirty="0" smtClean="0">
                <a:ea typeface="Verdana" pitchFamily="34" charset="0"/>
                <a:cs typeface="Verdana" pitchFamily="34" charset="0"/>
              </a:rPr>
              <a:t>Du må også kjenne til branntekniske installasjoner i deres virksomhet/område, og vite hva du og dine kollegaer skal gjøre når brannalarmen går.</a:t>
            </a:r>
          </a:p>
        </p:txBody>
      </p:sp>
      <p:pic>
        <p:nvPicPr>
          <p:cNvPr id="6148" name="Picture 4" descr="iStock_000014752687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1599549" cy="213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Kunnskap til ALLE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Hvorfor har vi branndører?</a:t>
            </a:r>
          </a:p>
          <a:p>
            <a:r>
              <a:rPr lang="nb-NO" dirty="0" smtClean="0"/>
              <a:t>Hvorfor har vi sekundær/flere rømningsveier?</a:t>
            </a:r>
          </a:p>
          <a:p>
            <a:r>
              <a:rPr lang="nb-NO" dirty="0" smtClean="0"/>
              <a:t>Hvorfor skal rømningsveier holdes ryddige?</a:t>
            </a:r>
          </a:p>
          <a:p>
            <a:r>
              <a:rPr lang="nb-NO" dirty="0" smtClean="0"/>
              <a:t>Hvorfor har vi manuelle meldere?</a:t>
            </a:r>
          </a:p>
          <a:p>
            <a:r>
              <a:rPr lang="nb-NO" dirty="0" smtClean="0"/>
              <a:t>Hvorfor skal vi snu hvis vi i en evakueringssituasjon møter på røyk?</a:t>
            </a:r>
          </a:p>
          <a:p>
            <a:endParaRPr lang="nb-NO" dirty="0"/>
          </a:p>
          <a:p>
            <a:r>
              <a:rPr lang="nb-NO" dirty="0" smtClean="0"/>
              <a:t>Det er viktig å få formidlet kunnskap til ALLE, ikke bare til brannvernansvarlig.</a:t>
            </a:r>
          </a:p>
          <a:p>
            <a:endParaRPr lang="nb-NO" dirty="0"/>
          </a:p>
          <a:p>
            <a:r>
              <a:rPr lang="nb-NO" dirty="0" smtClean="0"/>
              <a:t>Dette gjelder ikke bare på jobben. Det gjelder hjemme, på hotellet, på båten, på bussen og ellers i hverdagen.</a:t>
            </a:r>
          </a:p>
        </p:txBody>
      </p:sp>
    </p:spTree>
    <p:extLst>
      <p:ext uri="{BB962C8B-B14F-4D97-AF65-F5344CB8AC3E}">
        <p14:creationId xmlns:p14="http://schemas.microsoft.com/office/powerpoint/2010/main" val="2944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Kunnskap til ALLE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skjer når vi holder brannøvelse ? </a:t>
            </a:r>
          </a:p>
          <a:p>
            <a:endParaRPr lang="nb-NO" dirty="0"/>
          </a:p>
          <a:p>
            <a:r>
              <a:rPr lang="nb-NO" dirty="0" smtClean="0"/>
              <a:t>Går ut samme vei som vi kom inn….</a:t>
            </a:r>
          </a:p>
          <a:p>
            <a:endParaRPr lang="nb-NO" dirty="0"/>
          </a:p>
          <a:p>
            <a:r>
              <a:rPr lang="nb-NO" dirty="0" smtClean="0"/>
              <a:t>Hvis vi møter på røyk?</a:t>
            </a:r>
          </a:p>
          <a:p>
            <a:r>
              <a:rPr lang="nb-NO" dirty="0" smtClean="0"/>
              <a:t>Går gjennom røyken….. – fordi vi ikke vet hvor sekundær rømningsvei er!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59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535583"/>
            <a:ext cx="7920456" cy="1107996"/>
          </a:xfrm>
        </p:spPr>
        <p:txBody>
          <a:bodyPr/>
          <a:lstStyle/>
          <a:p>
            <a:r>
              <a:rPr lang="nb-NO" sz="3600" dirty="0" smtClean="0"/>
              <a:t>Funn internkontroll– kontorbygg i Oslo</a:t>
            </a:r>
            <a:endParaRPr lang="nb-NO" sz="3600" dirty="0"/>
          </a:p>
        </p:txBody>
      </p:sp>
      <p:pic>
        <p:nvPicPr>
          <p:cNvPr id="1026" name="Picture 2" descr="W:\Fag\Prosjekter 2013\KFUM Huset\Bilder  befarin 1.kvartal\Bild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2502553"/>
            <a:ext cx="2724336" cy="3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Fag\Prosjekter 2013\KFUM Huset\Bilder  befarin 1.kvartal\bild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2502553"/>
            <a:ext cx="2724336" cy="3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Fag\Prosjekter 2013\KFUM Huset\Bilder  befarin 1.kvartal\Bilde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2103118"/>
            <a:ext cx="3311944" cy="44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:\Fag\Prosjekter 2013\KFUM Huset\Bilder  befarin 1.kvartal\Bilde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02552"/>
            <a:ext cx="3312368" cy="44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Kontorbygg i Oslo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2204864"/>
            <a:ext cx="5777976" cy="43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W:\Fag\KURS\Bilder\Lagring i rømningsv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31028"/>
            <a:ext cx="1944216" cy="25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 descr="W:\Fag\KURS\Bilder\Blokkert rømningsv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2" y="2231028"/>
            <a:ext cx="1892125" cy="256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23528" y="1535583"/>
            <a:ext cx="8352928" cy="553998"/>
          </a:xfrm>
        </p:spPr>
        <p:txBody>
          <a:bodyPr/>
          <a:lstStyle/>
          <a:p>
            <a:r>
              <a:rPr lang="nb-NO" sz="3600" dirty="0" smtClean="0"/>
              <a:t>Flere funn </a:t>
            </a:r>
            <a:r>
              <a:rPr lang="nb-NO" sz="3600" dirty="0"/>
              <a:t>ved internkontrollrunde </a:t>
            </a:r>
            <a:r>
              <a:rPr lang="nb-NO" sz="3600" dirty="0" smtClean="0"/>
              <a:t>- </a:t>
            </a:r>
            <a:r>
              <a:rPr lang="nb-NO" sz="3600" dirty="0"/>
              <a:t>Oslo</a:t>
            </a:r>
            <a:r>
              <a:rPr lang="nb-NO" sz="3600" dirty="0" smtClean="0"/>
              <a:t>.</a:t>
            </a:r>
            <a:endParaRPr lang="nb-NO" sz="3600" dirty="0"/>
          </a:p>
        </p:txBody>
      </p:sp>
      <p:pic>
        <p:nvPicPr>
          <p:cNvPr id="5" name="Picture 2" descr="W:\Fag\KURS\Bilder\Feil på brannsl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31028"/>
            <a:ext cx="2022647" cy="25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Kontor /- og lagerbygg</a:t>
            </a:r>
            <a:endParaRPr lang="nb-NO" dirty="0"/>
          </a:p>
        </p:txBody>
      </p:sp>
      <p:pic>
        <p:nvPicPr>
          <p:cNvPr id="5" name="Picture 2" descr="W:\Fag\Prosjekter 2013\Brannvernledelse\Malling &amp; Co\Kongeveien 49\Bilder brvl aug 2013,Kongeveien 49\IMG_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2" y="2470985"/>
            <a:ext cx="3024982" cy="40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W:\Fag\Prosjekter 2013\Brannvernledelse\Malling &amp; Co\Kongeveien 49\Bilder brvl aug 2013,Kongeveien 49\IMG_0022.JPG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63677"/>
            <a:ext cx="4248472" cy="31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viser bildene?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Lite kunnskap om </a:t>
            </a:r>
            <a:r>
              <a:rPr lang="nb-NO" dirty="0" smtClean="0"/>
              <a:t>brannvern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Holdninger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Mangelfull ettersyn (internkontroll)</a:t>
            </a:r>
          </a:p>
          <a:p>
            <a:endParaRPr lang="nb-NO" dirty="0"/>
          </a:p>
          <a:p>
            <a:r>
              <a:rPr lang="nb-NO" dirty="0" smtClean="0"/>
              <a:t>Spørsmålet er:</a:t>
            </a:r>
          </a:p>
          <a:p>
            <a:r>
              <a:rPr lang="nb-NO" dirty="0" smtClean="0"/>
              <a:t>Hvem har ansvaret?</a:t>
            </a:r>
          </a:p>
          <a:p>
            <a:pPr marL="285750" indent="-285750">
              <a:buFontTx/>
              <a:buChar char="-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186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har ansvaret?</a:t>
            </a: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756000" y="2474685"/>
            <a:ext cx="7632000" cy="1890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Eier har hovedansvaret for brannsikkerheten i bygget.  </a:t>
            </a:r>
          </a:p>
          <a:p>
            <a:pPr marL="0" indent="0">
              <a:buNone/>
            </a:pPr>
            <a:r>
              <a:rPr lang="nb-NO" dirty="0"/>
              <a:t>Eiers forpliktelser/ansvar kan ikke fraskrives gjennom avtaler.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Dersom andre har bruksrett til brannobjektet plikter eier å etablere de nødvendige samarbeidsordninger med virksomhet/bruker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(Samordningsavtale)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pic>
        <p:nvPicPr>
          <p:cNvPr id="5" name="Picture 4" descr="C:\Users\fnhusjor\AppData\Local\Microsoft\Windows\Temporary Internet Files\Content.IE5\QXE3E14W\MC900078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56" y="4365104"/>
            <a:ext cx="43180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Stock_000014752687X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769768"/>
            <a:ext cx="15661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har </a:t>
            </a:r>
            <a:r>
              <a:rPr lang="nb-NO" dirty="0" smtClean="0"/>
              <a:t>ansvaret?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000" y="2204865"/>
            <a:ext cx="7776440" cy="392129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dirty="0" smtClean="0"/>
              <a:t>Virksomhet/bruker </a:t>
            </a:r>
            <a:r>
              <a:rPr lang="nb-NO" dirty="0"/>
              <a:t>har ansvar for </a:t>
            </a:r>
            <a:r>
              <a:rPr lang="nb-NO" dirty="0" smtClean="0"/>
              <a:t>brannsikkerheten i </a:t>
            </a:r>
            <a:r>
              <a:rPr lang="nb-NO" dirty="0"/>
              <a:t>egen virksomhet</a:t>
            </a:r>
            <a:r>
              <a:rPr lang="nb-NO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Virksomhet har ansvar for opplæring/øvelse av ansatte i egen virksomhet.</a:t>
            </a: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Eier har ansvar for </a:t>
            </a:r>
            <a:r>
              <a:rPr lang="nb-NO" dirty="0" smtClean="0"/>
              <a:t>å følge opp at bruker utfører ettersyn/internkontroll, risikovurdering og felles opplæring/øvelser </a:t>
            </a:r>
            <a:r>
              <a:rPr lang="nb-NO" dirty="0"/>
              <a:t>av byggets brannvernorganisasjon, samt påse at dette blir </a:t>
            </a:r>
            <a:r>
              <a:rPr lang="nb-NO" dirty="0" smtClean="0"/>
              <a:t>utført, og at avvik blir lukket.</a:t>
            </a:r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683568" y="4185954"/>
            <a:ext cx="8046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 smtClean="0">
              <a:ea typeface="Verdana" pitchFamily="34" charset="0"/>
              <a:cs typeface="Verdana" pitchFamily="34" charset="0"/>
            </a:endParaRPr>
          </a:p>
          <a:p>
            <a:r>
              <a:rPr lang="nb-NO" dirty="0" smtClean="0">
                <a:ea typeface="Verdana" pitchFamily="34" charset="0"/>
                <a:cs typeface="Verdana" pitchFamily="34" charset="0"/>
              </a:rPr>
              <a:t>Vår holdning </a:t>
            </a:r>
            <a:r>
              <a:rPr lang="nb-NO" dirty="0">
                <a:ea typeface="Verdana" pitchFamily="34" charset="0"/>
                <a:cs typeface="Verdana" pitchFamily="34" charset="0"/>
              </a:rPr>
              <a:t>og kunnskap er helt avgjørende for det forebyggende arbeidet </a:t>
            </a:r>
            <a:r>
              <a:rPr lang="nb-NO" dirty="0" smtClean="0">
                <a:ea typeface="Verdana" pitchFamily="34" charset="0"/>
                <a:cs typeface="Verdana" pitchFamily="34" charset="0"/>
              </a:rPr>
              <a:t/>
            </a:r>
            <a:br>
              <a:rPr lang="nb-NO" dirty="0" smtClean="0">
                <a:ea typeface="Verdana" pitchFamily="34" charset="0"/>
                <a:cs typeface="Verdana" pitchFamily="34" charset="0"/>
              </a:rPr>
            </a:br>
            <a:r>
              <a:rPr lang="nb-NO" dirty="0" smtClean="0">
                <a:ea typeface="Verdana" pitchFamily="34" charset="0"/>
                <a:cs typeface="Verdana" pitchFamily="34" charset="0"/>
              </a:rPr>
              <a:t>og </a:t>
            </a:r>
            <a:r>
              <a:rPr lang="nb-NO" dirty="0">
                <a:ea typeface="Verdana" pitchFamily="34" charset="0"/>
                <a:cs typeface="Verdana" pitchFamily="34" charset="0"/>
              </a:rPr>
              <a:t>for utfallet i en </a:t>
            </a:r>
            <a:r>
              <a:rPr lang="nb-NO" dirty="0" smtClean="0">
                <a:ea typeface="Verdana" pitchFamily="34" charset="0"/>
                <a:cs typeface="Verdana" pitchFamily="34" charset="0"/>
              </a:rPr>
              <a:t>brannsituasjon.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59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Alle har </a:t>
            </a:r>
            <a:r>
              <a:rPr lang="nb-NO" dirty="0" smtClean="0"/>
              <a:t>et </a:t>
            </a:r>
            <a:r>
              <a:rPr lang="nb-NO" dirty="0"/>
              <a:t>ansvar!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er viktig å presisere at selv om eier er juridisk ansvarlig for brannsikkerheten i et bygg vil brukerne, som deg og meg, alltid ha et ansvar. </a:t>
            </a:r>
          </a:p>
          <a:p>
            <a:endParaRPr lang="nb-NO" dirty="0"/>
          </a:p>
          <a:p>
            <a:r>
              <a:rPr lang="nb-NO" dirty="0"/>
              <a:t>Alle plikter å gjøre det de kan for å forebygge brann og melde i fra dersom vi ser noe galt. </a:t>
            </a:r>
          </a:p>
          <a:p>
            <a:endParaRPr lang="nb-NO" dirty="0"/>
          </a:p>
          <a:p>
            <a:r>
              <a:rPr lang="nb-NO" dirty="0"/>
              <a:t>Det er også vår plikt til å søke informasjon dersom vi lurer på noe vedrørende brann.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5" y="5720850"/>
            <a:ext cx="8320980" cy="8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00" y="1535583"/>
            <a:ext cx="8064472" cy="553998"/>
          </a:xfrm>
        </p:spPr>
        <p:txBody>
          <a:bodyPr/>
          <a:lstStyle/>
          <a:p>
            <a:pPr eaLnBrk="1" hangingPunct="1">
              <a:defRPr/>
            </a:pPr>
            <a:r>
              <a:rPr lang="nb-NO" sz="3600" dirty="0">
                <a:ea typeface="ＭＳ Ｐゴシック" charset="0"/>
              </a:rPr>
              <a:t>Lovverk for nye og eksisterende bygg</a:t>
            </a:r>
          </a:p>
        </p:txBody>
      </p:sp>
      <p:pic>
        <p:nvPicPr>
          <p:cNvPr id="313347" name="Picture 4" descr="FOBTO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999" y="2484000"/>
            <a:ext cx="2198012" cy="316835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2484000"/>
            <a:ext cx="1450137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1444" name="Picture 6" descr="Tf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806" y="2484753"/>
            <a:ext cx="1295921" cy="1813603"/>
          </a:xfrm>
          <a:prstGeom prst="rect">
            <a:avLst/>
          </a:prstGeom>
          <a:solidFill>
            <a:schemeClr val="tx1"/>
          </a:solidFill>
          <a:ln w="9525">
            <a:solidFill>
              <a:srgbClr val="D1D1F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1445" name="Picture 7" descr="TEK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3561209"/>
            <a:ext cx="1322205" cy="187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71670" y="5769074"/>
            <a:ext cx="135985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Teknisk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forskrift</a:t>
            </a:r>
            <a:endParaRPr lang="en-US" sz="1400" b="1" dirty="0"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9662" y="5770650"/>
            <a:ext cx="2726259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Forskrift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om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brannforebyggende</a:t>
            </a:r>
            <a:r>
              <a:rPr lang="en-US" sz="1400" b="1" dirty="0">
                <a:latin typeface="+mn-lt"/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tiltak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og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tilsyn</a:t>
            </a:r>
            <a:r>
              <a:rPr lang="en-US" sz="1400" b="1" dirty="0">
                <a:latin typeface="+mn-lt"/>
                <a:ea typeface="+mn-ea"/>
              </a:rPr>
              <a:t>. </a:t>
            </a:r>
            <a:r>
              <a:rPr lang="en-US" sz="1400" b="1" dirty="0" err="1">
                <a:latin typeface="+mn-lt"/>
                <a:ea typeface="+mn-ea"/>
              </a:rPr>
              <a:t>Heretter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kalt</a:t>
            </a:r>
            <a:r>
              <a:rPr lang="en-US" sz="1400" b="1" dirty="0">
                <a:latin typeface="+mn-lt"/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forebyggendeforskriften</a:t>
            </a:r>
            <a:endParaRPr lang="en-US" sz="1400" b="1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25" y="5770650"/>
            <a:ext cx="19351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Internkontrollforskriften</a:t>
            </a:r>
            <a:endParaRPr lang="en-US" sz="1400" b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03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er mange </a:t>
            </a:r>
            <a:r>
              <a:rPr lang="nb-NO" dirty="0"/>
              <a:t>roller i ett bygg: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Eier</a:t>
            </a:r>
          </a:p>
          <a:p>
            <a:r>
              <a:rPr lang="nb-NO" dirty="0"/>
              <a:t>Bruker</a:t>
            </a:r>
          </a:p>
          <a:p>
            <a:r>
              <a:rPr lang="nb-NO" dirty="0"/>
              <a:t>Gjester</a:t>
            </a:r>
          </a:p>
          <a:p>
            <a:r>
              <a:rPr lang="nb-NO" dirty="0" smtClean="0"/>
              <a:t>Andre leietakere (framleie)</a:t>
            </a:r>
          </a:p>
          <a:p>
            <a:r>
              <a:rPr lang="nb-NO" dirty="0"/>
              <a:t>Brannvesen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61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Derfor er det viktig at: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Brannvernarbeidet i bygget er organisert.</a:t>
            </a:r>
          </a:p>
          <a:p>
            <a:r>
              <a:rPr lang="nb-NO" dirty="0" smtClean="0"/>
              <a:t>Instrukser er tilpasset virksomheten i bygget, og at alle kjenner til disse.</a:t>
            </a:r>
          </a:p>
          <a:p>
            <a:r>
              <a:rPr lang="nb-NO" dirty="0" smtClean="0"/>
              <a:t>Rutiner for internkontroll i egen virksomhet og fellesarealer er etablert og blir utført.</a:t>
            </a:r>
          </a:p>
          <a:p>
            <a:r>
              <a:rPr lang="nb-NO" dirty="0" smtClean="0"/>
              <a:t>Alle vet hvor møteplass ved brann/brannalarm er.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Hvem skal gjøre hva?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53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Eiers brannvernorganisasjon.</a:t>
            </a:r>
          </a:p>
          <a:p>
            <a:r>
              <a:rPr lang="nb-NO" dirty="0" smtClean="0"/>
              <a:t>Brukers brannvernorganisasjon.</a:t>
            </a:r>
          </a:p>
          <a:p>
            <a:r>
              <a:rPr lang="nb-NO" dirty="0" smtClean="0"/>
              <a:t>Felles brannvernorganisasjon.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77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304617"/>
            <a:ext cx="7632000" cy="1800493"/>
          </a:xfrm>
        </p:spPr>
        <p:txBody>
          <a:bodyPr/>
          <a:lstStyle/>
          <a:p>
            <a:r>
              <a:rPr lang="nb-NO" dirty="0" smtClean="0"/>
              <a:t>Branninstruks - </a:t>
            </a:r>
            <a:r>
              <a:rPr lang="nb-NO" sz="2000" b="1" cap="all" dirty="0"/>
              <a:t>Varsle –­ REDDE - SLOKKE</a:t>
            </a:r>
            <a:r>
              <a:rPr lang="nb-NO" b="1" cap="all" dirty="0"/>
              <a:t/>
            </a:r>
            <a:br>
              <a:rPr lang="nb-NO" b="1" cap="all" dirty="0"/>
            </a:br>
            <a:r>
              <a:rPr lang="nb-NO" b="1" dirty="0"/>
              <a:t>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3038" y="1988840"/>
            <a:ext cx="7632000" cy="42484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sz="8000" b="1" dirty="0" smtClean="0"/>
              <a:t>Når alarmen går	</a:t>
            </a:r>
            <a:r>
              <a:rPr lang="nb-NO" sz="8000" b="1" dirty="0" smtClean="0">
                <a:hlinkClick r:id="rId2" action="ppaction://hlinkfile"/>
              </a:rPr>
              <a:t>Branninstruks.3gp</a:t>
            </a:r>
            <a:r>
              <a:rPr lang="nb-NO" sz="8000" b="1" dirty="0" smtClean="0"/>
              <a:t>		</a:t>
            </a:r>
            <a:br>
              <a:rPr lang="nb-NO" sz="8000" b="1" dirty="0" smtClean="0"/>
            </a:br>
            <a:endParaRPr lang="nb-NO" sz="8000" dirty="0" smtClean="0"/>
          </a:p>
          <a:p>
            <a:pPr lvl="0"/>
            <a:r>
              <a:rPr lang="nb-NO" sz="6400" dirty="0" smtClean="0"/>
              <a:t>Alt </a:t>
            </a:r>
            <a:r>
              <a:rPr lang="nb-NO" sz="6400" dirty="0"/>
              <a:t>arbeid avsluttes</a:t>
            </a:r>
          </a:p>
          <a:p>
            <a:pPr lvl="0"/>
            <a:r>
              <a:rPr lang="nb-NO" sz="6400" dirty="0"/>
              <a:t>Forlat lokalene rolig</a:t>
            </a:r>
          </a:p>
          <a:p>
            <a:pPr lvl="0"/>
            <a:r>
              <a:rPr lang="nb-NO" sz="6400" dirty="0"/>
              <a:t>Sjekk ditt område.</a:t>
            </a:r>
          </a:p>
          <a:p>
            <a:pPr lvl="0"/>
            <a:r>
              <a:rPr lang="nb-NO" sz="6400" dirty="0"/>
              <a:t>Lukk dører og vinduer</a:t>
            </a:r>
          </a:p>
          <a:p>
            <a:pPr lvl="0"/>
            <a:r>
              <a:rPr lang="nb-NO" sz="6400" dirty="0"/>
              <a:t>Still på </a:t>
            </a:r>
            <a:r>
              <a:rPr lang="nb-NO" sz="6400" dirty="0" smtClean="0"/>
              <a:t>møteplass</a:t>
            </a:r>
          </a:p>
          <a:p>
            <a:pPr lvl="0"/>
            <a:endParaRPr lang="nb-NO" sz="4800" dirty="0" smtClean="0"/>
          </a:p>
          <a:p>
            <a:pPr marL="0" lvl="0" indent="0">
              <a:buNone/>
            </a:pPr>
            <a:r>
              <a:rPr lang="nb-NO" sz="8000" b="1" dirty="0" smtClean="0"/>
              <a:t>Ved brann</a:t>
            </a:r>
            <a:r>
              <a:rPr lang="nb-NO" sz="8000" b="1" dirty="0"/>
              <a:t/>
            </a:r>
            <a:br>
              <a:rPr lang="nb-NO" sz="8000" b="1" dirty="0"/>
            </a:br>
            <a:endParaRPr lang="nb-NO" sz="8000" dirty="0"/>
          </a:p>
          <a:p>
            <a:pPr lvl="0"/>
            <a:r>
              <a:rPr lang="nb-NO" sz="6400" dirty="0"/>
              <a:t>Utløs alarmen og evt. ring </a:t>
            </a:r>
            <a:r>
              <a:rPr lang="nb-NO" sz="6400" b="1" dirty="0"/>
              <a:t>110</a:t>
            </a:r>
            <a:endParaRPr lang="nb-NO" sz="6400" dirty="0"/>
          </a:p>
          <a:p>
            <a:pPr lvl="0"/>
            <a:r>
              <a:rPr lang="nb-NO" sz="6400" dirty="0"/>
              <a:t>Forsøk å slokke</a:t>
            </a:r>
          </a:p>
          <a:p>
            <a:pPr lvl="0"/>
            <a:r>
              <a:rPr lang="nb-NO" sz="6400" dirty="0"/>
              <a:t>Lukk dører og vinduer</a:t>
            </a:r>
          </a:p>
          <a:p>
            <a:pPr lvl="0"/>
            <a:r>
              <a:rPr lang="nb-NO" sz="6400" dirty="0"/>
              <a:t>Forlat </a:t>
            </a:r>
            <a:r>
              <a:rPr lang="nb-NO" sz="6400" dirty="0" smtClean="0"/>
              <a:t>bygningen</a:t>
            </a:r>
          </a:p>
          <a:p>
            <a:pPr lvl="0"/>
            <a:endParaRPr lang="nb-NO" sz="6400" dirty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pPr marL="0" indent="0">
              <a:buNone/>
            </a:pPr>
            <a:r>
              <a:rPr lang="nb-NO" sz="7200" b="1" dirty="0"/>
              <a:t>Ta ansvar for din egen og andres sikkerhet </a:t>
            </a:r>
            <a:endParaRPr lang="nb-NO" sz="7200" dirty="0"/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30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1200329"/>
          </a:xfrm>
        </p:spPr>
        <p:txBody>
          <a:bodyPr/>
          <a:lstStyle/>
          <a:p>
            <a:r>
              <a:rPr lang="nb-NO" dirty="0" smtClean="0"/>
              <a:t>Rutiner ved brannalarm på Galleri Oslo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000" y="2852936"/>
            <a:ext cx="7632000" cy="3273226"/>
          </a:xfrm>
        </p:spPr>
        <p:txBody>
          <a:bodyPr/>
          <a:lstStyle/>
          <a:p>
            <a:r>
              <a:rPr lang="nb-NO" dirty="0" smtClean="0"/>
              <a:t>Ved utløst brannalarm vil hele Galleri Oslo nå bli varslet og evakuert.</a:t>
            </a:r>
          </a:p>
          <a:p>
            <a:endParaRPr lang="nb-NO" dirty="0"/>
          </a:p>
          <a:p>
            <a:r>
              <a:rPr lang="nb-NO" dirty="0" smtClean="0"/>
              <a:t>Alle SKAL evakuere ved utløst brannalarm og oppsøke møteplass.</a:t>
            </a:r>
          </a:p>
          <a:p>
            <a:r>
              <a:rPr lang="nb-NO" dirty="0" smtClean="0"/>
              <a:t>Møteplasser er henholdsvis:</a:t>
            </a:r>
          </a:p>
          <a:p>
            <a:r>
              <a:rPr lang="nb-NO" dirty="0" smtClean="0"/>
              <a:t>- Sonja Hennies Plass</a:t>
            </a:r>
          </a:p>
          <a:p>
            <a:r>
              <a:rPr lang="nb-NO" dirty="0" smtClean="0"/>
              <a:t>- Utenfor Skatt Øst bygget</a:t>
            </a:r>
          </a:p>
          <a:p>
            <a:r>
              <a:rPr lang="nb-NO" dirty="0" smtClean="0"/>
              <a:t>- Foran Toll og avgift bygget</a:t>
            </a:r>
          </a:p>
          <a:p>
            <a:endParaRPr lang="nb-NO" dirty="0"/>
          </a:p>
          <a:p>
            <a:r>
              <a:rPr lang="nb-NO" dirty="0" smtClean="0"/>
              <a:t>Ingen går inn før brannalarm er tilbakestilt av godkjent personale og signal om at bygget er trygt er gitt.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32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Evakuering på Galleri Oslo...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2124582"/>
            <a:ext cx="3383952" cy="4400762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5747"/>
            <a:ext cx="3672407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53" y="5157192"/>
            <a:ext cx="2830006" cy="12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5" y="1535583"/>
            <a:ext cx="8353623" cy="430887"/>
          </a:xfrm>
        </p:spPr>
        <p:txBody>
          <a:bodyPr/>
          <a:lstStyle/>
          <a:p>
            <a:r>
              <a:rPr lang="nb-NO" sz="2800" dirty="0" smtClean="0"/>
              <a:t>Mangelfull opplæring og øvelser = Katastrofebranner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dirty="0">
                <a:latin typeface="Trebuchet MS" pitchFamily="34" charset="0"/>
              </a:rPr>
              <a:t>Mangelfull opplæring og øvelse får ofte store konsekvenser</a:t>
            </a: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 smtClean="0">
                <a:latin typeface="Trebuchet MS" pitchFamily="34" charset="0"/>
              </a:rPr>
              <a:t>Diskotek brann Brasil, 2013	&lt;200 døde</a:t>
            </a:r>
            <a:endParaRPr lang="nb-NO" dirty="0">
              <a:latin typeface="Trebuchet MS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>
                <a:latin typeface="Trebuchet MS" pitchFamily="34" charset="0"/>
              </a:rPr>
              <a:t>Diskotekbrannen i Gøteborg, 1998	</a:t>
            </a:r>
            <a:r>
              <a:rPr lang="nb-NO" dirty="0" smtClean="0">
                <a:latin typeface="Trebuchet MS" pitchFamily="34" charset="0"/>
              </a:rPr>
              <a:t>63 </a:t>
            </a:r>
            <a:r>
              <a:rPr lang="nb-NO" dirty="0">
                <a:latin typeface="Trebuchet MS" pitchFamily="34" charset="0"/>
              </a:rPr>
              <a:t>døde</a:t>
            </a: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>
                <a:latin typeface="Trebuchet MS" pitchFamily="34" charset="0"/>
              </a:rPr>
              <a:t>Scandinavian Star, </a:t>
            </a:r>
            <a:r>
              <a:rPr lang="nb-NO" dirty="0" smtClean="0">
                <a:latin typeface="Trebuchet MS" pitchFamily="34" charset="0"/>
              </a:rPr>
              <a:t>1990	158 </a:t>
            </a:r>
            <a:r>
              <a:rPr lang="nb-NO" dirty="0">
                <a:latin typeface="Trebuchet MS" pitchFamily="34" charset="0"/>
              </a:rPr>
              <a:t>døde</a:t>
            </a: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 err="1">
                <a:latin typeface="Trebuchet MS" pitchFamily="34" charset="0"/>
              </a:rPr>
              <a:t>Hotel</a:t>
            </a:r>
            <a:r>
              <a:rPr lang="nb-NO" dirty="0">
                <a:latin typeface="Trebuchet MS" pitchFamily="34" charset="0"/>
              </a:rPr>
              <a:t> </a:t>
            </a:r>
            <a:r>
              <a:rPr lang="nb-NO" dirty="0" err="1">
                <a:latin typeface="Trebuchet MS" pitchFamily="34" charset="0"/>
              </a:rPr>
              <a:t>Caledonien</a:t>
            </a:r>
            <a:r>
              <a:rPr lang="nb-NO" dirty="0">
                <a:latin typeface="Trebuchet MS" pitchFamily="34" charset="0"/>
              </a:rPr>
              <a:t>, </a:t>
            </a:r>
            <a:r>
              <a:rPr lang="nb-NO" dirty="0" smtClean="0">
                <a:latin typeface="Trebuchet MS" pitchFamily="34" charset="0"/>
              </a:rPr>
              <a:t>1986	14 </a:t>
            </a:r>
            <a:r>
              <a:rPr lang="nb-NO" dirty="0">
                <a:latin typeface="Trebuchet MS" pitchFamily="34" charset="0"/>
              </a:rPr>
              <a:t>døde</a:t>
            </a: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>
                <a:latin typeface="Trebuchet MS" pitchFamily="34" charset="0"/>
              </a:rPr>
              <a:t>Bradford stadion, 1985	</a:t>
            </a:r>
            <a:r>
              <a:rPr lang="nb-NO" dirty="0" smtClean="0">
                <a:latin typeface="Trebuchet MS" pitchFamily="34" charset="0"/>
              </a:rPr>
              <a:t>56 døde</a:t>
            </a:r>
            <a:endParaRPr lang="nb-NO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05" y="1340768"/>
            <a:ext cx="16684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</p:spPr>
        <p:txBody>
          <a:bodyPr/>
          <a:lstStyle/>
          <a:p>
            <a:r>
              <a:rPr lang="nb-NO" dirty="0"/>
              <a:t>Antall </a:t>
            </a:r>
            <a:r>
              <a:rPr lang="nb-NO" dirty="0" smtClean="0"/>
              <a:t>øvelser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000" y="2474685"/>
            <a:ext cx="7632000" cy="4266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Hyppighet av øvelser fastsettes i forhold til risikoen i bygget.</a:t>
            </a:r>
          </a:p>
          <a:p>
            <a:pPr marL="0" indent="0">
              <a:buNone/>
            </a:pPr>
            <a:r>
              <a:rPr lang="nb-NO" dirty="0"/>
              <a:t>Forebyggende forskrift foreslår: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a-objekter: </a:t>
            </a:r>
          </a:p>
          <a:p>
            <a:pPr marL="0" indent="0">
              <a:buNone/>
            </a:pPr>
            <a:r>
              <a:rPr lang="nb-NO" dirty="0"/>
              <a:t>Det anbefales at alle må ha deltatt i minst 1 øvelse pr år.</a:t>
            </a:r>
          </a:p>
          <a:p>
            <a:pPr marL="0" indent="0">
              <a:buNone/>
            </a:pPr>
            <a:r>
              <a:rPr lang="nb-NO" dirty="0"/>
              <a:t>I objekter med fare for tap av mange menneskeliv bør det gjennomføres flere årlige brannøvelser (bør fordeles gjennom året).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b og c-objekter: </a:t>
            </a:r>
          </a:p>
          <a:p>
            <a:pPr marL="0" indent="0">
              <a:buNone/>
            </a:pPr>
            <a:r>
              <a:rPr lang="nb-NO" dirty="0"/>
              <a:t>Det anbefales at alle må ha deltatt på minst 1 øvelse hvert annet år.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Øvrige objekter: </a:t>
            </a:r>
          </a:p>
          <a:p>
            <a:pPr marL="0" indent="0">
              <a:buNone/>
            </a:pPr>
            <a:r>
              <a:rPr lang="nb-NO" dirty="0"/>
              <a:t>Ikke særskilte brannobjekt men omfattes av internkontrollforskriften. Anbefales 1 øvelse hvert 2. år.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Øvelsene bør planlegges slik at alle ansatte er med på minimum en øvelse i året.</a:t>
            </a:r>
          </a:p>
          <a:p>
            <a:pPr marL="0" indent="0">
              <a:buNone/>
            </a:pPr>
            <a:r>
              <a:rPr lang="nb-NO" dirty="0"/>
              <a:t>Nyansatte og vikarer skal ha tilstrekkelig informasjon om opptreden i en brannsituasjon før de settes i arbeid (branninstruksen er </a:t>
            </a:r>
            <a:r>
              <a:rPr lang="nb-NO" dirty="0" smtClean="0"/>
              <a:t>viktig).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" descr="slokkerbra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07" y="4546592"/>
            <a:ext cx="3067417" cy="187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79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Hva må øves på?</a:t>
            </a:r>
          </a:p>
        </p:txBody>
      </p:sp>
      <p:sp>
        <p:nvSpPr>
          <p:cNvPr id="417796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/>
              <a:t>Evakuering</a:t>
            </a:r>
          </a:p>
          <a:p>
            <a:pPr>
              <a:defRPr/>
            </a:pPr>
            <a:r>
              <a:rPr lang="nb-NO" dirty="0" smtClean="0"/>
              <a:t>Slokking</a:t>
            </a:r>
          </a:p>
          <a:p>
            <a:pPr>
              <a:defRPr/>
            </a:pPr>
            <a:r>
              <a:rPr lang="nb-NO" dirty="0" smtClean="0"/>
              <a:t>Instrukser og rutiner (teoretisk)</a:t>
            </a:r>
          </a:p>
          <a:p>
            <a:pPr>
              <a:defRPr/>
            </a:pPr>
            <a:r>
              <a:rPr lang="nb-NO" dirty="0" smtClean="0"/>
              <a:t>Tekniske installasjoner</a:t>
            </a:r>
          </a:p>
          <a:p>
            <a:pPr>
              <a:buFontTx/>
              <a:buNone/>
              <a:defRPr/>
            </a:pPr>
            <a:endParaRPr lang="nb-NO" dirty="0" smtClean="0"/>
          </a:p>
          <a:p>
            <a:pPr>
              <a:buFontTx/>
              <a:buNone/>
              <a:defRPr/>
            </a:pPr>
            <a:r>
              <a:rPr lang="nb-NO" dirty="0" smtClean="0"/>
              <a:t>Det er viktig å evaluere etter utført øvelse.</a:t>
            </a:r>
          </a:p>
        </p:txBody>
      </p:sp>
      <p:pic>
        <p:nvPicPr>
          <p:cNvPr id="1249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3" y="4509120"/>
            <a:ext cx="2820204" cy="185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>
                <a:ea typeface="ＭＳ Ｐゴシック" charset="0"/>
              </a:rPr>
              <a:t>Internkontrollforskriften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756000" y="2474685"/>
            <a:ext cx="5760216" cy="365147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nb-NO" dirty="0" smtClean="0"/>
              <a:t>Stiller krav til systematisk kontroll for å</a:t>
            </a:r>
          </a:p>
          <a:p>
            <a:pPr eaLnBrk="1" hangingPunct="1">
              <a:buFontTx/>
              <a:buNone/>
            </a:pPr>
            <a:r>
              <a:rPr lang="nb-NO" dirty="0" smtClean="0"/>
              <a:t>	ivareta og etterleve lovgivningen (egenkontroll).</a:t>
            </a:r>
          </a:p>
          <a:p>
            <a:pPr marL="0" indent="0" eaLnBrk="1" hangingPunct="1">
              <a:buNone/>
            </a:pPr>
            <a:endParaRPr lang="nb-NO" dirty="0" smtClean="0"/>
          </a:p>
          <a:p>
            <a:pPr eaLnBrk="1" hangingPunct="1"/>
            <a:r>
              <a:rPr lang="nb-NO" u="sng" dirty="0" smtClean="0">
                <a:solidFill>
                  <a:srgbClr val="FF0000"/>
                </a:solidFill>
              </a:rPr>
              <a:t>Alle virksomheter </a:t>
            </a:r>
            <a:r>
              <a:rPr lang="nb-NO" dirty="0" smtClean="0"/>
              <a:t>plikter å tilpasse sin virksomhet, størrelse og risiko til dette.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Høyt dokumentasjonskrav.</a:t>
            </a:r>
          </a:p>
          <a:p>
            <a:pPr eaLnBrk="1" hangingPunct="1"/>
            <a:endParaRPr lang="nb-NO" dirty="0"/>
          </a:p>
          <a:p>
            <a:pPr eaLnBrk="1" hangingPunct="1"/>
            <a:r>
              <a:rPr lang="nb-NO" dirty="0" smtClean="0"/>
              <a:t>På Galleri Oslo vil interkontroll skjema hos hver enkelt leietaker samles inn hvert kvartal</a:t>
            </a:r>
            <a:r>
              <a:rPr lang="nb-NO" dirty="0" smtClean="0"/>
              <a:t>.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Skjema blir utlevert på møtet til dem som ikke har fått det tidligere.</a:t>
            </a:r>
            <a:endParaRPr lang="nb-NO" dirty="0" smtClean="0"/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7302" y="2420887"/>
            <a:ext cx="188517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89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71550" y="1989138"/>
            <a:ext cx="756126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lang="nb-NO" sz="2800" smtClean="0">
              <a:latin typeface="Trebuchet MS" charset="0"/>
              <a:ea typeface="MS PGothic" charset="0"/>
              <a:cs typeface="MS PGothic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nb-NO" sz="28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</p:spPr>
        <p:txBody>
          <a:bodyPr/>
          <a:lstStyle/>
          <a:p>
            <a:r>
              <a:rPr lang="nb-NO" dirty="0"/>
              <a:t>Brannstatistikk – omkomne 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Norge omkommer 50-70 personer i brann hvert år.</a:t>
            </a:r>
          </a:p>
          <a:p>
            <a:r>
              <a:rPr lang="nb-NO" dirty="0"/>
              <a:t>2011 omkom det 46 personer – 2012 omkom det 39 personer</a:t>
            </a:r>
          </a:p>
          <a:p>
            <a:r>
              <a:rPr lang="nb-NO" dirty="0" smtClean="0"/>
              <a:t>2013 omkom det 62 personer – 2014 omkom det 55 personer.</a:t>
            </a:r>
          </a:p>
          <a:p>
            <a:r>
              <a:rPr lang="nb-NO" dirty="0" smtClean="0"/>
              <a:t>Hittill i år har det omkommet 21 personer.</a:t>
            </a:r>
          </a:p>
          <a:p>
            <a:endParaRPr lang="nb-NO" dirty="0" smtClean="0"/>
          </a:p>
          <a:p>
            <a:r>
              <a:rPr lang="nb-NO" dirty="0" smtClean="0"/>
              <a:t>Romjulen er den tiden med flest branner.</a:t>
            </a:r>
            <a:endParaRPr lang="nb-NO" dirty="0"/>
          </a:p>
          <a:p>
            <a:endParaRPr lang="nb-NO" dirty="0"/>
          </a:p>
          <a:p>
            <a:r>
              <a:rPr lang="nb-NO" dirty="0"/>
              <a:t>Utfordringene i forhold til dødsbranner ligger i boliger og spesielt hos eldre mennesker. </a:t>
            </a:r>
          </a:p>
          <a:p>
            <a:r>
              <a:rPr lang="nb-NO" dirty="0"/>
              <a:t>Risikoen for å omkomme i et kontorbygg er liten… men kan skje.</a:t>
            </a:r>
          </a:p>
        </p:txBody>
      </p:sp>
    </p:spTree>
    <p:extLst>
      <p:ext uri="{BB962C8B-B14F-4D97-AF65-F5344CB8AC3E}">
        <p14:creationId xmlns:p14="http://schemas.microsoft.com/office/powerpoint/2010/main" val="17213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724000" y="1803181"/>
            <a:ext cx="7632000" cy="369332"/>
          </a:xfrm>
        </p:spPr>
        <p:txBody>
          <a:bodyPr/>
          <a:lstStyle/>
          <a:p>
            <a:r>
              <a:rPr lang="en-GB" sz="2400" dirty="0" smtClean="0"/>
              <a:t>Fem </a:t>
            </a:r>
            <a:r>
              <a:rPr lang="en-GB" sz="2400" dirty="0" err="1" smtClean="0"/>
              <a:t>mest</a:t>
            </a:r>
            <a:r>
              <a:rPr lang="en-GB" sz="2400" dirty="0" smtClean="0"/>
              <a:t> </a:t>
            </a:r>
            <a:r>
              <a:rPr lang="en-GB" sz="2400" dirty="0" err="1" smtClean="0"/>
              <a:t>vanlige</a:t>
            </a:r>
            <a:r>
              <a:rPr lang="en-GB" sz="2400" dirty="0" smtClean="0"/>
              <a:t> </a:t>
            </a:r>
            <a:r>
              <a:rPr lang="en-GB" sz="2400" dirty="0" err="1" smtClean="0"/>
              <a:t>brannårsaker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boliger</a:t>
            </a:r>
            <a:endParaRPr lang="en-GB" sz="2400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 err="1"/>
              <a:t>målt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</a:t>
            </a:r>
            <a:r>
              <a:rPr lang="en-GB" dirty="0" err="1"/>
              <a:t>erstatninger</a:t>
            </a:r>
            <a:r>
              <a:rPr lang="en-GB" dirty="0"/>
              <a:t>)</a:t>
            </a:r>
          </a:p>
          <a:p>
            <a:r>
              <a:rPr lang="en-GB" b="1" dirty="0" err="1"/>
              <a:t>Teknisk</a:t>
            </a:r>
            <a:r>
              <a:rPr lang="en-GB" b="1" dirty="0"/>
              <a:t> </a:t>
            </a:r>
            <a:r>
              <a:rPr lang="en-GB" b="1" dirty="0" err="1"/>
              <a:t>feil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el-</a:t>
            </a:r>
            <a:r>
              <a:rPr lang="en-GB" b="1" dirty="0" err="1"/>
              <a:t>anlegg</a:t>
            </a:r>
            <a:r>
              <a:rPr lang="en-GB" b="1" dirty="0"/>
              <a:t> </a:t>
            </a:r>
            <a:r>
              <a:rPr lang="en-GB" b="1" dirty="0" err="1"/>
              <a:t>og</a:t>
            </a:r>
            <a:r>
              <a:rPr lang="en-GB" b="1" dirty="0"/>
              <a:t> </a:t>
            </a:r>
            <a:r>
              <a:rPr lang="en-GB" b="1" dirty="0" err="1"/>
              <a:t>utstyr</a:t>
            </a:r>
            <a:r>
              <a:rPr lang="en-GB" b="1" dirty="0"/>
              <a:t>:</a:t>
            </a:r>
            <a:r>
              <a:rPr lang="en-GB" dirty="0"/>
              <a:t> 315 </a:t>
            </a:r>
            <a:r>
              <a:rPr lang="en-GB" dirty="0" err="1"/>
              <a:t>millioner</a:t>
            </a:r>
            <a:r>
              <a:rPr lang="en-GB" dirty="0"/>
              <a:t> kroner</a:t>
            </a:r>
          </a:p>
          <a:p>
            <a:r>
              <a:rPr lang="en-GB" b="1" dirty="0" err="1"/>
              <a:t>Komfyrbrann</a:t>
            </a:r>
            <a:r>
              <a:rPr lang="en-GB" b="1" dirty="0"/>
              <a:t>/</a:t>
            </a:r>
            <a:r>
              <a:rPr lang="en-GB" b="1" dirty="0" err="1"/>
              <a:t>Tørrkoking</a:t>
            </a:r>
            <a:r>
              <a:rPr lang="en-GB" b="1" dirty="0"/>
              <a:t>:</a:t>
            </a:r>
            <a:r>
              <a:rPr lang="en-GB" dirty="0"/>
              <a:t> 165 </a:t>
            </a:r>
            <a:r>
              <a:rPr lang="en-GB" dirty="0" err="1"/>
              <a:t>millioner</a:t>
            </a:r>
            <a:r>
              <a:rPr lang="en-GB" dirty="0"/>
              <a:t> kroner</a:t>
            </a:r>
          </a:p>
          <a:p>
            <a:r>
              <a:rPr lang="en-GB" b="1" dirty="0" err="1"/>
              <a:t>Påsatt</a:t>
            </a:r>
            <a:r>
              <a:rPr lang="en-GB" b="1" dirty="0"/>
              <a:t> </a:t>
            </a:r>
            <a:r>
              <a:rPr lang="en-GB" b="1" dirty="0" err="1"/>
              <a:t>brann</a:t>
            </a:r>
            <a:r>
              <a:rPr lang="en-GB" b="1" dirty="0"/>
              <a:t>:</a:t>
            </a:r>
            <a:r>
              <a:rPr lang="en-GB" dirty="0"/>
              <a:t> 150 </a:t>
            </a:r>
            <a:r>
              <a:rPr lang="en-GB" dirty="0" err="1"/>
              <a:t>millioner</a:t>
            </a:r>
            <a:r>
              <a:rPr lang="en-GB" dirty="0"/>
              <a:t> kroner</a:t>
            </a:r>
          </a:p>
          <a:p>
            <a:r>
              <a:rPr lang="en-GB" b="1" dirty="0" err="1"/>
              <a:t>Røyking</a:t>
            </a:r>
            <a:r>
              <a:rPr lang="en-GB" b="1" dirty="0"/>
              <a:t>:</a:t>
            </a:r>
            <a:r>
              <a:rPr lang="en-GB" dirty="0"/>
              <a:t> 90 </a:t>
            </a:r>
            <a:r>
              <a:rPr lang="en-GB" dirty="0" err="1"/>
              <a:t>millioner</a:t>
            </a:r>
            <a:r>
              <a:rPr lang="en-GB" dirty="0"/>
              <a:t> kroner</a:t>
            </a:r>
          </a:p>
          <a:p>
            <a:r>
              <a:rPr lang="en-GB" b="1" dirty="0" err="1"/>
              <a:t>Levende</a:t>
            </a:r>
            <a:r>
              <a:rPr lang="en-GB" b="1" dirty="0"/>
              <a:t> </a:t>
            </a:r>
            <a:r>
              <a:rPr lang="en-GB" b="1" dirty="0" err="1"/>
              <a:t>lys</a:t>
            </a:r>
            <a:r>
              <a:rPr lang="en-GB" b="1" dirty="0"/>
              <a:t>:</a:t>
            </a:r>
            <a:r>
              <a:rPr lang="en-GB" dirty="0"/>
              <a:t> 75 </a:t>
            </a:r>
            <a:r>
              <a:rPr lang="en-GB" dirty="0" err="1"/>
              <a:t>millioner</a:t>
            </a:r>
            <a:r>
              <a:rPr lang="en-GB" dirty="0"/>
              <a:t> kroner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Tall </a:t>
            </a:r>
            <a:r>
              <a:rPr lang="en-GB" i="1" dirty="0" err="1"/>
              <a:t>siste</a:t>
            </a:r>
            <a:r>
              <a:rPr lang="en-GB" i="1" dirty="0"/>
              <a:t> </a:t>
            </a:r>
            <a:r>
              <a:rPr lang="en-GB" i="1" dirty="0" err="1"/>
              <a:t>tre</a:t>
            </a:r>
            <a:r>
              <a:rPr lang="en-GB" i="1" dirty="0"/>
              <a:t> </a:t>
            </a:r>
            <a:r>
              <a:rPr lang="en-GB" i="1" dirty="0" err="1"/>
              <a:t>år</a:t>
            </a:r>
            <a:r>
              <a:rPr lang="en-GB" i="1" dirty="0"/>
              <a:t> for </a:t>
            </a:r>
            <a:r>
              <a:rPr lang="en-GB" i="1" dirty="0" err="1" smtClean="0"/>
              <a:t>Gjensidige</a:t>
            </a:r>
            <a:r>
              <a:rPr lang="en-GB" i="1" dirty="0" smtClean="0"/>
              <a:t> (2012-2014). </a:t>
            </a:r>
            <a:r>
              <a:rPr lang="en-GB" i="1" dirty="0" err="1"/>
              <a:t>Selskapet</a:t>
            </a:r>
            <a:r>
              <a:rPr lang="en-GB" i="1" dirty="0"/>
              <a:t> </a:t>
            </a:r>
            <a:r>
              <a:rPr lang="en-GB" i="1" dirty="0" err="1"/>
              <a:t>er</a:t>
            </a:r>
            <a:r>
              <a:rPr lang="en-GB" i="1" dirty="0"/>
              <a:t> </a:t>
            </a:r>
            <a:r>
              <a:rPr lang="en-GB" i="1" dirty="0" err="1"/>
              <a:t>det</a:t>
            </a:r>
            <a:r>
              <a:rPr lang="en-GB" i="1" dirty="0"/>
              <a:t> </a:t>
            </a:r>
            <a:r>
              <a:rPr lang="en-GB" i="1" dirty="0" err="1"/>
              <a:t>største</a:t>
            </a:r>
            <a:r>
              <a:rPr lang="en-GB" i="1" dirty="0"/>
              <a:t> </a:t>
            </a:r>
            <a:r>
              <a:rPr lang="en-GB" i="1" dirty="0" err="1"/>
              <a:t>skadeforsikringsselskapet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Norge</a:t>
            </a:r>
            <a:r>
              <a:rPr lang="en-GB" i="1" dirty="0"/>
              <a:t> </a:t>
            </a:r>
            <a:r>
              <a:rPr lang="en-GB" i="1" dirty="0" err="1"/>
              <a:t>og</a:t>
            </a:r>
            <a:r>
              <a:rPr lang="en-GB" i="1" dirty="0"/>
              <a:t> </a:t>
            </a:r>
            <a:r>
              <a:rPr lang="en-GB" i="1" dirty="0" err="1"/>
              <a:t>har</a:t>
            </a:r>
            <a:r>
              <a:rPr lang="en-GB" i="1" dirty="0"/>
              <a:t> en </a:t>
            </a:r>
            <a:r>
              <a:rPr lang="en-GB" i="1" dirty="0" err="1"/>
              <a:t>markedsandel</a:t>
            </a:r>
            <a:r>
              <a:rPr lang="en-GB" i="1" dirty="0"/>
              <a:t> </a:t>
            </a:r>
            <a:r>
              <a:rPr lang="en-GB" i="1" dirty="0" err="1"/>
              <a:t>på</a:t>
            </a:r>
            <a:r>
              <a:rPr lang="en-GB" i="1" dirty="0"/>
              <a:t> </a:t>
            </a:r>
            <a:r>
              <a:rPr lang="en-GB" i="1" dirty="0" smtClean="0"/>
              <a:t>ca. 25 </a:t>
            </a:r>
            <a:r>
              <a:rPr lang="en-GB" i="1" dirty="0" err="1"/>
              <a:t>prosent</a:t>
            </a:r>
            <a:r>
              <a:rPr lang="en-GB" i="1" dirty="0"/>
              <a:t>.</a:t>
            </a:r>
            <a:endParaRPr lang="en-GB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084168" y="1249183"/>
            <a:ext cx="291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Kilde</a:t>
            </a:r>
            <a:r>
              <a:rPr lang="en-GB" dirty="0" smtClean="0"/>
              <a:t>: </a:t>
            </a:r>
            <a:r>
              <a:rPr lang="en-GB" dirty="0" err="1" smtClean="0"/>
              <a:t>Gjensidige</a:t>
            </a:r>
            <a:r>
              <a:rPr lang="en-GB" dirty="0" smtClean="0"/>
              <a:t> </a:t>
            </a:r>
            <a:r>
              <a:rPr lang="en-GB" dirty="0" err="1" smtClean="0"/>
              <a:t>Forsikring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7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59037"/>
              </p:ext>
            </p:extLst>
          </p:nvPr>
        </p:nvGraphicFramePr>
        <p:xfrm>
          <a:off x="756001" y="1412776"/>
          <a:ext cx="74164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03648" y="1235501"/>
            <a:ext cx="5184152" cy="600164"/>
          </a:xfrm>
        </p:spPr>
        <p:txBody>
          <a:bodyPr/>
          <a:lstStyle/>
          <a:p>
            <a:r>
              <a:rPr lang="en-GB" dirty="0" err="1" smtClean="0"/>
              <a:t>Brannskadestatistikk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koster</a:t>
            </a:r>
            <a:r>
              <a:rPr lang="en-GB" dirty="0" smtClean="0"/>
              <a:t> en </a:t>
            </a:r>
            <a:r>
              <a:rPr lang="en-GB" dirty="0" err="1" smtClean="0"/>
              <a:t>brann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Det har </a:t>
            </a:r>
            <a:r>
              <a:rPr lang="da-DK" dirty="0" err="1" smtClean="0"/>
              <a:t>brent</a:t>
            </a:r>
            <a:r>
              <a:rPr lang="da-DK" dirty="0" smtClean="0"/>
              <a:t> </a:t>
            </a:r>
            <a:r>
              <a:rPr lang="da-DK" dirty="0" err="1" smtClean="0"/>
              <a:t>verdier</a:t>
            </a:r>
            <a:r>
              <a:rPr lang="da-DK" dirty="0" smtClean="0"/>
              <a:t> for 19.000.000.175 kroner de </a:t>
            </a:r>
            <a:r>
              <a:rPr lang="da-DK" dirty="0" err="1" smtClean="0"/>
              <a:t>siste</a:t>
            </a:r>
            <a:r>
              <a:rPr lang="da-DK" dirty="0" smtClean="0"/>
              <a:t> fem årene.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Det </a:t>
            </a:r>
            <a:r>
              <a:rPr lang="da-DK" dirty="0" err="1" smtClean="0"/>
              <a:t>betyr</a:t>
            </a:r>
            <a:r>
              <a:rPr lang="da-DK" dirty="0" smtClean="0"/>
              <a:t>: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3.800.000.035,- kroner per år </a:t>
            </a:r>
          </a:p>
          <a:p>
            <a:pPr marL="0" indent="0">
              <a:buNone/>
            </a:pPr>
            <a:r>
              <a:rPr lang="da-DK" dirty="0" smtClean="0"/>
              <a:t>10.410.959</a:t>
            </a:r>
            <a:r>
              <a:rPr lang="da-DK" dirty="0"/>
              <a:t>,- kroner i døgnet</a:t>
            </a:r>
          </a:p>
          <a:p>
            <a:pPr marL="0" indent="0">
              <a:buNone/>
            </a:pPr>
            <a:r>
              <a:rPr lang="da-DK" dirty="0"/>
              <a:t>433.790,- kroner i timen</a:t>
            </a:r>
          </a:p>
          <a:p>
            <a:pPr marL="0" indent="0">
              <a:buNone/>
            </a:pPr>
            <a:r>
              <a:rPr lang="da-DK" dirty="0"/>
              <a:t>7.230,- kroner i minuttet</a:t>
            </a:r>
          </a:p>
          <a:p>
            <a:pPr marL="0" indent="0">
              <a:buNone/>
            </a:pPr>
            <a:r>
              <a:rPr lang="da-DK" dirty="0"/>
              <a:t>120,- kroner i </a:t>
            </a:r>
            <a:r>
              <a:rPr lang="da-DK" dirty="0" smtClean="0"/>
              <a:t>sekundet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 </a:t>
            </a:r>
            <a:r>
              <a:rPr lang="da-DK" dirty="0" err="1"/>
              <a:t>tillegg</a:t>
            </a:r>
            <a:r>
              <a:rPr lang="da-DK" dirty="0"/>
              <a:t> dør det ca. 60 personer i </a:t>
            </a:r>
            <a:r>
              <a:rPr lang="da-DK" dirty="0" err="1"/>
              <a:t>brann</a:t>
            </a:r>
            <a:r>
              <a:rPr lang="da-DK" dirty="0"/>
              <a:t> hvert år i Norge.</a:t>
            </a:r>
            <a:endParaRPr lang="en-GB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2808436" cy="18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00113" y="620713"/>
            <a:ext cx="731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nb-NO" sz="2800" dirty="0" smtClean="0">
              <a:solidFill>
                <a:schemeClr val="bg2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18435" name="Picture 3" descr="urtegaten 6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4475"/>
            <a:ext cx="7092429" cy="40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8175" y="6237312"/>
            <a:ext cx="547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b-NO" sz="1600" b="1" dirty="0" smtClean="0">
                <a:solidFill>
                  <a:schemeClr val="accent5"/>
                </a:solidFill>
                <a:latin typeface="Arial" pitchFamily="34" charset="0"/>
              </a:rPr>
              <a:t>Antatt påsatt brann i trapperom som var rømningsvei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535583"/>
            <a:ext cx="8280920" cy="553998"/>
          </a:xfrm>
        </p:spPr>
        <p:txBody>
          <a:bodyPr/>
          <a:lstStyle/>
          <a:p>
            <a:pPr algn="ctr"/>
            <a:r>
              <a:rPr lang="nb-NO" sz="3600" dirty="0"/>
              <a:t>Brannen i Urtegata 6 2008 </a:t>
            </a:r>
            <a:r>
              <a:rPr lang="nb-NO" sz="3600" dirty="0" smtClean="0"/>
              <a:t>- 6 omkomne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6244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safe_ppt">
  <a:themeElements>
    <a:clrScheme name="Firesafe">
      <a:dk1>
        <a:sysClr val="windowText" lastClr="000000"/>
      </a:dk1>
      <a:lt1>
        <a:sysClr val="window" lastClr="FFFFFF"/>
      </a:lt1>
      <a:dk2>
        <a:srgbClr val="001F44"/>
      </a:dk2>
      <a:lt2>
        <a:srgbClr val="DAD5C5"/>
      </a:lt2>
      <a:accent1>
        <a:srgbClr val="001F44"/>
      </a:accent1>
      <a:accent2>
        <a:srgbClr val="DAD5C5"/>
      </a:accent2>
      <a:accent3>
        <a:srgbClr val="D4D5D7"/>
      </a:accent3>
      <a:accent4>
        <a:srgbClr val="831523"/>
      </a:accent4>
      <a:accent5>
        <a:srgbClr val="E64117"/>
      </a:accent5>
      <a:accent6>
        <a:srgbClr val="F28902"/>
      </a:accent6>
      <a:hlink>
        <a:srgbClr val="831523"/>
      </a:hlink>
      <a:folHlink>
        <a:srgbClr val="831523"/>
      </a:folHlink>
    </a:clrScheme>
    <a:fontScheme name="Firesafe">
      <a:majorFont>
        <a:latin typeface="Swis721 Th BT"/>
        <a:ea typeface=""/>
        <a:cs typeface=""/>
      </a:majorFont>
      <a:minorFont>
        <a:latin typeface="Swis72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Firesafe_ppt</Template>
  <TotalTime>2766</TotalTime>
  <Words>1522</Words>
  <Application>Microsoft Office PowerPoint</Application>
  <PresentationFormat>Skjermfremvisning (4:3)</PresentationFormat>
  <Paragraphs>250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39" baseType="lpstr">
      <vt:lpstr>Firesafe_ppt</vt:lpstr>
      <vt:lpstr>Galleri Oslo</vt:lpstr>
      <vt:lpstr>Målet for brannverngjennomgangen:</vt:lpstr>
      <vt:lpstr>Lovverk for nye og eksisterende bygg</vt:lpstr>
      <vt:lpstr>Internkontrollforskriften</vt:lpstr>
      <vt:lpstr>Brannstatistikk – omkomne </vt:lpstr>
      <vt:lpstr>Fem mest vanlige brannårsaker i boliger</vt:lpstr>
      <vt:lpstr>Brannskadestatistikk</vt:lpstr>
      <vt:lpstr>Hva koster en brann?</vt:lpstr>
      <vt:lpstr>Brannen i Urtegata 6 2008 - 6 omkomne</vt:lpstr>
      <vt:lpstr>Brannen i Urtegata 6 - 2008</vt:lpstr>
      <vt:lpstr>Stasjonsgt 36, Drammen - 7 omkomne</vt:lpstr>
      <vt:lpstr>Stasjonsgata 36 - Drammen</vt:lpstr>
      <vt:lpstr>Hvorfor blir brannen stor?</vt:lpstr>
      <vt:lpstr>Brann i rom</vt:lpstr>
      <vt:lpstr>Fakta om brann Norge</vt:lpstr>
      <vt:lpstr>Hva skal til for å redusere antall branner?</vt:lpstr>
      <vt:lpstr>Og ikke minst at du og dine kollega:</vt:lpstr>
      <vt:lpstr>Kunnskap ut til alle er viktig</vt:lpstr>
      <vt:lpstr>Branntekniske installasjoner på Galleri Oslo</vt:lpstr>
      <vt:lpstr>Kunnskap til ALLE</vt:lpstr>
      <vt:lpstr>Kunnskap til ALLE</vt:lpstr>
      <vt:lpstr>Funn internkontroll– kontorbygg i Oslo</vt:lpstr>
      <vt:lpstr>Kontorbygg i Oslo</vt:lpstr>
      <vt:lpstr>Flere funn ved internkontrollrunde - Oslo.</vt:lpstr>
      <vt:lpstr>Kontor /- og lagerbygg</vt:lpstr>
      <vt:lpstr>Hva viser bildene?</vt:lpstr>
      <vt:lpstr>Hvem har ansvaret?</vt:lpstr>
      <vt:lpstr>Hvem har ansvaret?</vt:lpstr>
      <vt:lpstr>Alle har et ansvar!</vt:lpstr>
      <vt:lpstr>Det er mange roller i ett bygg:</vt:lpstr>
      <vt:lpstr>Derfor er det viktig at:</vt:lpstr>
      <vt:lpstr>Organisering</vt:lpstr>
      <vt:lpstr>Branninstruks - Varsle –­ REDDE - SLOKKE   </vt:lpstr>
      <vt:lpstr>Rutiner ved brannalarm på Galleri Oslo</vt:lpstr>
      <vt:lpstr>Evakuering på Galleri Oslo...</vt:lpstr>
      <vt:lpstr>Mangelfull opplæring og øvelser = Katastrofebranner</vt:lpstr>
      <vt:lpstr>Antall øvelser</vt:lpstr>
      <vt:lpstr>Hva må øves på?</vt:lpstr>
    </vt:vector>
  </TitlesOfParts>
  <Company>Protan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Liv-Karin Skjelbred</dc:creator>
  <dc:description>Template by addpoint.no</dc:description>
  <cp:lastModifiedBy>Stig Eilertsen</cp:lastModifiedBy>
  <cp:revision>91</cp:revision>
  <dcterms:created xsi:type="dcterms:W3CDTF">2013-02-01T06:27:18Z</dcterms:created>
  <dcterms:modified xsi:type="dcterms:W3CDTF">2015-08-18T12:27:59Z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 ">
    <vt:lpwstr>addpoint.no</vt:lpwstr>
  </property>
</Properties>
</file>