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85" r:id="rId4"/>
    <p:sldId id="286" r:id="rId5"/>
    <p:sldId id="288" r:id="rId6"/>
    <p:sldId id="265" r:id="rId7"/>
    <p:sldId id="299" r:id="rId8"/>
    <p:sldId id="297" r:id="rId9"/>
    <p:sldId id="298" r:id="rId10"/>
    <p:sldId id="266" r:id="rId11"/>
    <p:sldId id="267" r:id="rId12"/>
    <p:sldId id="262" r:id="rId13"/>
    <p:sldId id="263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10" r:id="rId22"/>
    <p:sldId id="307" r:id="rId23"/>
    <p:sldId id="308" r:id="rId24"/>
    <p:sldId id="309" r:id="rId25"/>
    <p:sldId id="273" r:id="rId26"/>
    <p:sldId id="276" r:id="rId27"/>
    <p:sldId id="281" r:id="rId28"/>
    <p:sldId id="295" r:id="rId29"/>
    <p:sldId id="296" r:id="rId30"/>
    <p:sldId id="283" r:id="rId31"/>
    <p:sldId id="275" r:id="rId32"/>
    <p:sldId id="290" r:id="rId33"/>
    <p:sldId id="291" r:id="rId34"/>
    <p:sldId id="292" r:id="rId35"/>
    <p:sldId id="293" r:id="rId36"/>
  </p:sldIdLst>
  <p:sldSz cx="9144000" cy="6858000" type="screen4x3"/>
  <p:notesSz cx="6742113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95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6458" autoAdjust="0"/>
  </p:normalViewPr>
  <p:slideViewPr>
    <p:cSldViewPr snapToObjects="1">
      <p:cViewPr>
        <p:scale>
          <a:sx n="59" d="100"/>
          <a:sy n="59" d="100"/>
        </p:scale>
        <p:origin x="-2268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ngroheg\AppData\Local\Microsoft\Windows\Temporary%20Internet%20Files\Content.Outlook\O6RQ50AB\brannstatistikk%20209-2012%20dsb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ngroheg\AppData\Local\Microsoft\Windows\Temporary%20Internet%20Files\Content.Outlook\O6RQ50AB\brannstatistikk%20209-2012%20ds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31496062992099E-2"/>
          <c:y val="1.3919621512279099E-2"/>
          <c:w val="0.75621859926812496"/>
          <c:h val="0.8974689460608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'[brannstatistikk 209-2012 dsb.xlsx]Ark1'!$H$4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dsb.xlsx]Ark1'!$H$5:$H$13</c:f>
              <c:numCache>
                <c:formatCode>General</c:formatCode>
                <c:ptCount val="9"/>
                <c:pt idx="0">
                  <c:v>132</c:v>
                </c:pt>
                <c:pt idx="1">
                  <c:v>323</c:v>
                </c:pt>
                <c:pt idx="2">
                  <c:v>318</c:v>
                </c:pt>
                <c:pt idx="3">
                  <c:v>193</c:v>
                </c:pt>
                <c:pt idx="4">
                  <c:v>2</c:v>
                </c:pt>
                <c:pt idx="5">
                  <c:v>42</c:v>
                </c:pt>
                <c:pt idx="6">
                  <c:v>26</c:v>
                </c:pt>
                <c:pt idx="7">
                  <c:v>40</c:v>
                </c:pt>
                <c:pt idx="8">
                  <c:v>295</c:v>
                </c:pt>
              </c:numCache>
            </c:numRef>
          </c:val>
        </c:ser>
        <c:ser>
          <c:idx val="1"/>
          <c:order val="1"/>
          <c:tx>
            <c:strRef>
              <c:f>'[brannstatistikk 209-2012 dsb.xlsx]Ark1'!$I$4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dsb.xlsx]Ark1'!$I$5:$I$13</c:f>
              <c:numCache>
                <c:formatCode>General</c:formatCode>
                <c:ptCount val="9"/>
                <c:pt idx="0">
                  <c:v>126</c:v>
                </c:pt>
                <c:pt idx="1">
                  <c:v>318</c:v>
                </c:pt>
                <c:pt idx="2">
                  <c:v>324</c:v>
                </c:pt>
                <c:pt idx="3">
                  <c:v>223</c:v>
                </c:pt>
                <c:pt idx="4">
                  <c:v>5</c:v>
                </c:pt>
                <c:pt idx="5">
                  <c:v>50</c:v>
                </c:pt>
                <c:pt idx="6">
                  <c:v>8</c:v>
                </c:pt>
                <c:pt idx="7">
                  <c:v>99</c:v>
                </c:pt>
                <c:pt idx="8">
                  <c:v>336</c:v>
                </c:pt>
              </c:numCache>
            </c:numRef>
          </c:val>
        </c:ser>
        <c:ser>
          <c:idx val="2"/>
          <c:order val="2"/>
          <c:tx>
            <c:strRef>
              <c:f>'[brannstatistikk 209-2012 dsb.xlsx]Ark1'!$J$4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dsb.xlsx]Ark1'!$J$5:$J$13</c:f>
              <c:numCache>
                <c:formatCode>General</c:formatCode>
                <c:ptCount val="9"/>
                <c:pt idx="0">
                  <c:v>102</c:v>
                </c:pt>
                <c:pt idx="1">
                  <c:v>257</c:v>
                </c:pt>
                <c:pt idx="2">
                  <c:v>304</c:v>
                </c:pt>
                <c:pt idx="3">
                  <c:v>271</c:v>
                </c:pt>
                <c:pt idx="4">
                  <c:v>3</c:v>
                </c:pt>
                <c:pt idx="5">
                  <c:v>31</c:v>
                </c:pt>
                <c:pt idx="6">
                  <c:v>16</c:v>
                </c:pt>
                <c:pt idx="7">
                  <c:v>69</c:v>
                </c:pt>
                <c:pt idx="8">
                  <c:v>274</c:v>
                </c:pt>
              </c:numCache>
            </c:numRef>
          </c:val>
        </c:ser>
        <c:ser>
          <c:idx val="3"/>
          <c:order val="3"/>
          <c:tx>
            <c:strRef>
              <c:f>'[brannstatistikk 209-2012 dsb.xlsx]Ark1'!$K$4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dsb.xlsx]Ark1'!$K$5:$K$13</c:f>
              <c:numCache>
                <c:formatCode>General</c:formatCode>
                <c:ptCount val="9"/>
                <c:pt idx="0">
                  <c:v>83</c:v>
                </c:pt>
                <c:pt idx="1">
                  <c:v>238</c:v>
                </c:pt>
                <c:pt idx="2">
                  <c:v>230</c:v>
                </c:pt>
                <c:pt idx="3">
                  <c:v>231</c:v>
                </c:pt>
                <c:pt idx="4">
                  <c:v>4</c:v>
                </c:pt>
                <c:pt idx="5">
                  <c:v>34</c:v>
                </c:pt>
                <c:pt idx="6">
                  <c:v>7</c:v>
                </c:pt>
                <c:pt idx="7">
                  <c:v>55</c:v>
                </c:pt>
                <c:pt idx="8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053248"/>
        <c:axId val="44054784"/>
      </c:barChart>
      <c:catAx>
        <c:axId val="4405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44054784"/>
        <c:crosses val="autoZero"/>
        <c:auto val="1"/>
        <c:lblAlgn val="ctr"/>
        <c:lblOffset val="100"/>
        <c:noMultiLvlLbl val="0"/>
      </c:catAx>
      <c:valAx>
        <c:axId val="44054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44053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00270554053557"/>
          <c:y val="0.18582565646668978"/>
          <c:w val="7.5938661475548244E-2"/>
          <c:h val="0.646139391811692"/>
        </c:manualLayout>
      </c:layout>
      <c:overlay val="0"/>
      <c:txPr>
        <a:bodyPr/>
        <a:lstStyle/>
        <a:p>
          <a:pPr>
            <a:defRPr sz="12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031496062992099E-2"/>
          <c:y val="1.3919621512279099E-2"/>
          <c:w val="0.75621859926812496"/>
          <c:h val="0.89746894606088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'[brannstatistikk 209-2012 dsb.xlsx]Ark1'!$H$4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dsb.xlsx]Ark1'!$H$5:$H$13</c:f>
              <c:numCache>
                <c:formatCode>General</c:formatCode>
                <c:ptCount val="9"/>
                <c:pt idx="0">
                  <c:v>132</c:v>
                </c:pt>
                <c:pt idx="1">
                  <c:v>323</c:v>
                </c:pt>
                <c:pt idx="2">
                  <c:v>318</c:v>
                </c:pt>
                <c:pt idx="3">
                  <c:v>193</c:v>
                </c:pt>
                <c:pt idx="4">
                  <c:v>2</c:v>
                </c:pt>
                <c:pt idx="5">
                  <c:v>42</c:v>
                </c:pt>
                <c:pt idx="6">
                  <c:v>26</c:v>
                </c:pt>
                <c:pt idx="7">
                  <c:v>40</c:v>
                </c:pt>
                <c:pt idx="8">
                  <c:v>295</c:v>
                </c:pt>
              </c:numCache>
            </c:numRef>
          </c:val>
        </c:ser>
        <c:ser>
          <c:idx val="1"/>
          <c:order val="1"/>
          <c:tx>
            <c:strRef>
              <c:f>'[brannstatistikk 209-2012 dsb.xlsx]Ark1'!$I$4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dsb.xlsx]Ark1'!$I$5:$I$13</c:f>
              <c:numCache>
                <c:formatCode>General</c:formatCode>
                <c:ptCount val="9"/>
                <c:pt idx="0">
                  <c:v>126</c:v>
                </c:pt>
                <c:pt idx="1">
                  <c:v>318</c:v>
                </c:pt>
                <c:pt idx="2">
                  <c:v>324</c:v>
                </c:pt>
                <c:pt idx="3">
                  <c:v>223</c:v>
                </c:pt>
                <c:pt idx="4">
                  <c:v>5</c:v>
                </c:pt>
                <c:pt idx="5">
                  <c:v>50</c:v>
                </c:pt>
                <c:pt idx="6">
                  <c:v>8</c:v>
                </c:pt>
                <c:pt idx="7">
                  <c:v>99</c:v>
                </c:pt>
                <c:pt idx="8">
                  <c:v>336</c:v>
                </c:pt>
              </c:numCache>
            </c:numRef>
          </c:val>
        </c:ser>
        <c:ser>
          <c:idx val="2"/>
          <c:order val="2"/>
          <c:tx>
            <c:strRef>
              <c:f>'[brannstatistikk 209-2012 dsb.xlsx]Ark1'!$J$4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dsb.xlsx]Ark1'!$J$5:$J$13</c:f>
              <c:numCache>
                <c:formatCode>General</c:formatCode>
                <c:ptCount val="9"/>
                <c:pt idx="0">
                  <c:v>102</c:v>
                </c:pt>
                <c:pt idx="1">
                  <c:v>257</c:v>
                </c:pt>
                <c:pt idx="2">
                  <c:v>304</c:v>
                </c:pt>
                <c:pt idx="3">
                  <c:v>271</c:v>
                </c:pt>
                <c:pt idx="4">
                  <c:v>3</c:v>
                </c:pt>
                <c:pt idx="5">
                  <c:v>31</c:v>
                </c:pt>
                <c:pt idx="6">
                  <c:v>16</c:v>
                </c:pt>
                <c:pt idx="7">
                  <c:v>69</c:v>
                </c:pt>
                <c:pt idx="8">
                  <c:v>274</c:v>
                </c:pt>
              </c:numCache>
            </c:numRef>
          </c:val>
        </c:ser>
        <c:ser>
          <c:idx val="3"/>
          <c:order val="3"/>
          <c:tx>
            <c:strRef>
              <c:f>'[brannstatistikk 209-2012 dsb.xlsx]Ark1'!$K$4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strRef>
              <c:f>'[brannstatistikk 209-2012 dsb.xlsx]Ark1'!$G$5:$G$13</c:f>
              <c:strCache>
                <c:ptCount val="9"/>
                <c:pt idx="0">
                  <c:v>Påsatte branner</c:v>
                </c:pt>
                <c:pt idx="1">
                  <c:v>Åpen ild</c:v>
                </c:pt>
                <c:pt idx="2">
                  <c:v>Elektriske årsak</c:v>
                </c:pt>
                <c:pt idx="3">
                  <c:v>Feil bruk av elektriske artikler</c:v>
                </c:pt>
                <c:pt idx="4">
                  <c:v>Eksplosjon</c:v>
                </c:pt>
                <c:pt idx="5">
                  <c:v>Selvantenning</c:v>
                </c:pt>
                <c:pt idx="6">
                  <c:v>Naturlige fenomener</c:v>
                </c:pt>
                <c:pt idx="7">
                  <c:v>Annen årsak</c:v>
                </c:pt>
                <c:pt idx="8">
                  <c:v>Ukjent</c:v>
                </c:pt>
              </c:strCache>
            </c:strRef>
          </c:cat>
          <c:val>
            <c:numRef>
              <c:f>'[brannstatistikk 209-2012 dsb.xlsx]Ark1'!$K$5:$K$13</c:f>
              <c:numCache>
                <c:formatCode>General</c:formatCode>
                <c:ptCount val="9"/>
                <c:pt idx="0">
                  <c:v>83</c:v>
                </c:pt>
                <c:pt idx="1">
                  <c:v>238</c:v>
                </c:pt>
                <c:pt idx="2">
                  <c:v>230</c:v>
                </c:pt>
                <c:pt idx="3">
                  <c:v>231</c:v>
                </c:pt>
                <c:pt idx="4">
                  <c:v>4</c:v>
                </c:pt>
                <c:pt idx="5">
                  <c:v>34</c:v>
                </c:pt>
                <c:pt idx="6">
                  <c:v>7</c:v>
                </c:pt>
                <c:pt idx="7">
                  <c:v>55</c:v>
                </c:pt>
                <c:pt idx="8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378752"/>
        <c:axId val="44380544"/>
      </c:barChart>
      <c:catAx>
        <c:axId val="443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380544"/>
        <c:crosses val="autoZero"/>
        <c:auto val="1"/>
        <c:lblAlgn val="ctr"/>
        <c:lblOffset val="100"/>
        <c:noMultiLvlLbl val="0"/>
      </c:catAx>
      <c:valAx>
        <c:axId val="4438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37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516316552714596"/>
          <c:y val="0.18582565646668978"/>
          <c:w val="5.9283965807386922E-2"/>
          <c:h val="0.64613939181169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0660D-F3BB-4327-91E8-D71923B3633E}" type="datetimeFigureOut">
              <a:rPr lang="nb-NO" smtClean="0"/>
              <a:t>08.04.2014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10A9B-9103-4742-BFC3-7B9E1F00988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79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2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Tallene inkluderer omkomne i brann på norsk jord/kontinentalsokkel, som dør som en direkte følge av brannen (brann- og/eller røykskader) innen 3 måneder fra branndato. Det er noe usikkerhet knyttet særlig til årets tall, men også til en viss grad til fjorårets tall. Dette pga. muligheter for foreløpig feil i dødsårsaksfastsetting, feil opplysninger i media eller i rapport fra politi eller brannvesen, etterslep i rapporteringen fra brannvesen eller politi, oppdateringstid for nettsiden (1 døgns forsinkelse) mv.</a:t>
            </a:r>
          </a:p>
          <a:p>
            <a:endParaRPr lang="nb-NO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er det allerede to døde, etter brannen i Lærdal</a:t>
            </a:r>
            <a:r>
              <a:rPr lang="nb-NO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kunne tallet vært langt høyere</a:t>
            </a:r>
            <a:endParaRPr lang="nb-NO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Kilde: </a:t>
            </a:r>
            <a:r>
              <a:rPr lang="nb-NO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Direktoratet for samfunnssikkerhet og beredskap (DSB)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4848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Åpen ild: Røyking, levende lys, aske, slagg og varmt avfall, </a:t>
            </a:r>
            <a:r>
              <a:rPr lang="nb-NO" sz="1200" dirty="0" err="1" smtClean="0"/>
              <a:t>bekksot</a:t>
            </a:r>
            <a:r>
              <a:rPr lang="nb-NO" sz="1200" dirty="0" smtClean="0"/>
              <a:t>, fyrstikker/lighter, </a:t>
            </a:r>
            <a:r>
              <a:rPr lang="nb-NO" sz="1200" dirty="0" err="1" smtClean="0"/>
              <a:t>utpuffing</a:t>
            </a:r>
            <a:r>
              <a:rPr lang="nb-NO" sz="1200" dirty="0" smtClean="0"/>
              <a:t> fra ildsted/skorstein, varme arbeider/sveising/skjæring/ lodding, fyrverkeri, annen åpen ild. Er de største årsaker.</a:t>
            </a:r>
          </a:p>
          <a:p>
            <a:endParaRPr lang="nb-NO" sz="1200" dirty="0" smtClean="0"/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Feil bruk - Tørrkoking/overoppheting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Tildekking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Stråling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Manglende vedlikehold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Feil montering</a:t>
            </a:r>
            <a:r>
              <a:rPr lang="nb-NO" dirty="0" smtClean="0"/>
              <a:t> </a:t>
            </a:r>
          </a:p>
          <a:p>
            <a:endParaRPr lang="nb-NO" sz="1200" dirty="0" smtClean="0"/>
          </a:p>
          <a:p>
            <a:r>
              <a:rPr lang="nb-NO" sz="1200" dirty="0" smtClean="0"/>
              <a:t>Feil bruk og feil på elektriske installasjoner: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Jordfeil</a:t>
            </a:r>
            <a:r>
              <a:rPr lang="nb-NO" dirty="0" smtClean="0"/>
              <a:t> </a:t>
            </a:r>
            <a:r>
              <a:rPr lang="nb-NO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Kortslutningsbue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/Parallellysbue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Krypestrøm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Linjebrudd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Overspenning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Annen elektrisk årsak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rapportert</a:t>
            </a:r>
            <a:r>
              <a:rPr lang="nb-NO" dirty="0" smtClean="0"/>
              <a:t> 2009: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1 009</a:t>
            </a:r>
            <a:r>
              <a:rPr lang="nb-NO" dirty="0" smtClean="0"/>
              <a:t> 2010: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3 855</a:t>
            </a:r>
            <a:r>
              <a:rPr lang="nb-NO" dirty="0" smtClean="0"/>
              <a:t> 2011: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3 446</a:t>
            </a:r>
            <a:r>
              <a:rPr lang="nb-NO" dirty="0" smtClean="0"/>
              <a:t> 2012: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2 935</a:t>
            </a:r>
            <a:r>
              <a:rPr lang="nb-NO" dirty="0" smtClean="0"/>
              <a:t> Må nesten utelate</a:t>
            </a:r>
            <a:r>
              <a:rPr lang="nb-NO" baseline="0" dirty="0" smtClean="0"/>
              <a:t> dette da det ødelegger oppsettet… men nevnes kan det</a:t>
            </a:r>
            <a:endParaRPr lang="nb-NO" dirty="0" smtClean="0"/>
          </a:p>
          <a:p>
            <a:endParaRPr lang="nb-N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F.o.m. 2010 er pipebranner (som tidligere ble publisert på kvartalsrapport) inkludert i bygningsbrannene </a:t>
            </a: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Kilde:</a:t>
            </a:r>
            <a:r>
              <a:rPr lang="nb-NO" dirty="0" smtClean="0"/>
              <a:t> brannvernforeningen</a:t>
            </a:r>
            <a:r>
              <a:rPr lang="nb-NO" baseline="0" dirty="0" smtClean="0"/>
              <a:t> 2014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533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 smtClean="0"/>
              <a:t>Åpen ild: Røyking, levende lys, aske, slagg og varmt avfall, </a:t>
            </a:r>
            <a:r>
              <a:rPr lang="nb-NO" sz="1200" dirty="0" err="1" smtClean="0"/>
              <a:t>bekksot</a:t>
            </a:r>
            <a:r>
              <a:rPr lang="nb-NO" sz="1200" dirty="0" smtClean="0"/>
              <a:t>, fyrstikker/lighter, </a:t>
            </a:r>
            <a:r>
              <a:rPr lang="nb-NO" sz="1200" dirty="0" err="1" smtClean="0"/>
              <a:t>utpuffing</a:t>
            </a:r>
            <a:r>
              <a:rPr lang="nb-NO" sz="1200" dirty="0" smtClean="0"/>
              <a:t> fra ildsted/skorstein, varme arbeider/sveising/skjæring/ lodding, fyrverkeri, annen åpen ild. Er de største årsaker.</a:t>
            </a:r>
          </a:p>
          <a:p>
            <a:endParaRPr lang="nb-NO" sz="1200" dirty="0" smtClean="0"/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Feil bruk - Tørrkoking/overoppheting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Tildekking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Stråling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Manglende vedlikehold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Feil montering</a:t>
            </a:r>
            <a:r>
              <a:rPr lang="nb-NO" dirty="0" smtClean="0"/>
              <a:t> </a:t>
            </a:r>
          </a:p>
          <a:p>
            <a:endParaRPr lang="nb-NO" sz="1200" dirty="0" smtClean="0"/>
          </a:p>
          <a:p>
            <a:r>
              <a:rPr lang="nb-NO" sz="1200" dirty="0" smtClean="0"/>
              <a:t>Feil bruk og feil på elektriske installasjoner: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Jordfeil</a:t>
            </a:r>
            <a:r>
              <a:rPr lang="nb-NO" dirty="0" smtClean="0"/>
              <a:t> </a:t>
            </a:r>
            <a:r>
              <a:rPr lang="nb-NO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Kortslutningsbue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/Parallellysbue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Krypestrøm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Linjebrudd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Overspenning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Annen elektrisk årsak</a:t>
            </a:r>
            <a:r>
              <a:rPr lang="nb-NO" dirty="0" smtClean="0"/>
              <a:t> </a:t>
            </a:r>
          </a:p>
          <a:p>
            <a:endParaRPr lang="nb-NO" dirty="0" smtClean="0"/>
          </a:p>
          <a:p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 rapportert</a:t>
            </a:r>
            <a:r>
              <a:rPr lang="nb-NO" dirty="0" smtClean="0"/>
              <a:t> 2009: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1 009</a:t>
            </a:r>
            <a:r>
              <a:rPr lang="nb-NO" dirty="0" smtClean="0"/>
              <a:t> 2010: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3 855</a:t>
            </a:r>
            <a:r>
              <a:rPr lang="nb-NO" dirty="0" smtClean="0"/>
              <a:t> 2011: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3 446</a:t>
            </a:r>
            <a:r>
              <a:rPr lang="nb-NO" dirty="0" smtClean="0"/>
              <a:t> 2012: </a:t>
            </a:r>
            <a:r>
              <a:rPr lang="nb-NO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2 935</a:t>
            </a:r>
            <a:r>
              <a:rPr lang="nb-NO" dirty="0" smtClean="0"/>
              <a:t> Må nesten utelate</a:t>
            </a:r>
            <a:r>
              <a:rPr lang="nb-NO" baseline="0" dirty="0" smtClean="0"/>
              <a:t> dette da det ødelegger oppsettet… men nevnes kan det</a:t>
            </a:r>
            <a:endParaRPr lang="nb-NO" dirty="0" smtClean="0"/>
          </a:p>
          <a:p>
            <a:endParaRPr lang="nb-NO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F.o.m. 2010 er pipebranner (som tidligere ble publisert på kvartalsrapport) inkludert i bygningsbrannene </a:t>
            </a: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Kilde:</a:t>
            </a:r>
            <a:r>
              <a:rPr lang="nb-NO" dirty="0" smtClean="0"/>
              <a:t> brannvernforeningen</a:t>
            </a:r>
            <a:r>
              <a:rPr lang="nb-NO" baseline="0" dirty="0" smtClean="0"/>
              <a:t> 2014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97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95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10A9B-9103-4742-BFC3-7B9E1F009887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18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000" y="2687148"/>
            <a:ext cx="7772400" cy="1605947"/>
          </a:xfrm>
        </p:spPr>
        <p:txBody>
          <a:bodyPr/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74000" y="4747477"/>
            <a:ext cx="7772400" cy="17526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350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49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3600000" cy="365147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4788000" y="2474685"/>
            <a:ext cx="3600000" cy="365147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2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1"/>
          </p:nvPr>
        </p:nvSpPr>
        <p:spPr>
          <a:xfrm>
            <a:off x="3186000" y="1663200"/>
            <a:ext cx="5202000" cy="4462962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663200"/>
            <a:ext cx="2159816" cy="830997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2159816" cy="365147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4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44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0"/>
          </p:nvPr>
        </p:nvSpPr>
        <p:spPr>
          <a:xfrm>
            <a:off x="756000" y="1535583"/>
            <a:ext cx="7632000" cy="4590579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5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58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459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7" name="Bilde 6" descr="BAKGRUNN ORGKART PP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5084" r="962" b="4622"/>
          <a:stretch/>
        </p:blipFill>
        <p:spPr>
          <a:xfrm>
            <a:off x="59267" y="1067213"/>
            <a:ext cx="8974666" cy="572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56000" y="2474685"/>
            <a:ext cx="7632000" cy="36514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473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4" r:id="rId7"/>
    <p:sldLayoutId id="2147483655" r:id="rId8"/>
    <p:sldLayoutId id="214748365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900" kern="1200">
          <a:solidFill>
            <a:srgbClr val="949593"/>
          </a:solidFill>
          <a:latin typeface="+mj-lt"/>
          <a:ea typeface="+mj-ea"/>
          <a:cs typeface="+mj-cs"/>
        </a:defRPr>
      </a:lvl1pPr>
    </p:titleStyle>
    <p:bodyStyle>
      <a:lvl1pPr marL="87313" indent="-87313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79375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85725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14338" indent="-117475" algn="l" defTabSz="914400" rtl="0" eaLnBrk="1" latinLnBrk="0" hangingPunct="1">
        <a:spcBef>
          <a:spcPct val="20000"/>
        </a:spcBef>
        <a:buFont typeface="Swis721 Th BT" pitchFamily="34" charset="0"/>
        <a:buChar char="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23888" indent="-144463" algn="l" defTabSz="914400" rtl="0" eaLnBrk="1" latinLnBrk="0" hangingPunct="1">
        <a:spcBef>
          <a:spcPct val="20000"/>
        </a:spcBef>
        <a:buFont typeface="Swis721 Th BT" pitchFamily="34" charset="0"/>
        <a:buChar char="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74000" y="2687148"/>
            <a:ext cx="7772400" cy="553998"/>
          </a:xfrm>
        </p:spPr>
        <p:txBody>
          <a:bodyPr/>
          <a:lstStyle/>
          <a:p>
            <a:r>
              <a:rPr lang="nb-NO" sz="3600" dirty="0" smtClean="0"/>
              <a:t>Galleri Oslo - Oslo</a:t>
            </a:r>
            <a:endParaRPr lang="nb-NO" sz="3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Brannverngjennomgang med leietakers </a:t>
            </a:r>
            <a:r>
              <a:rPr lang="nb-NO"/>
              <a:t>brannansvarlige </a:t>
            </a:r>
            <a:r>
              <a:rPr lang="nb-NO" smtClean="0"/>
              <a:t>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72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00113" y="620713"/>
            <a:ext cx="731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nb-NO" sz="2800" dirty="0" smtClean="0">
              <a:solidFill>
                <a:schemeClr val="bg2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pic>
        <p:nvPicPr>
          <p:cNvPr id="18435" name="Picture 3" descr="urtegaten 6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4475"/>
            <a:ext cx="7092429" cy="400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908175" y="6237312"/>
            <a:ext cx="5473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600" b="1" dirty="0" smtClean="0">
                <a:solidFill>
                  <a:schemeClr val="accent5"/>
                </a:solidFill>
                <a:latin typeface="Arial" pitchFamily="34" charset="0"/>
              </a:rPr>
              <a:t>Antatt påsatt brann i trapperom som var rømningsvei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535583"/>
            <a:ext cx="8280920" cy="553998"/>
          </a:xfrm>
        </p:spPr>
        <p:txBody>
          <a:bodyPr/>
          <a:lstStyle/>
          <a:p>
            <a:pPr algn="ctr"/>
            <a:r>
              <a:rPr lang="nb-NO" sz="3600" dirty="0"/>
              <a:t>Brannen i Urtegata 6 2008 </a:t>
            </a:r>
            <a:r>
              <a:rPr lang="nb-NO" sz="3600" dirty="0" smtClean="0"/>
              <a:t>- 6 omkomne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97761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stasjonsgt 36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2168"/>
            <a:ext cx="6948440" cy="38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32138" y="6238800"/>
            <a:ext cx="3024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nb-NO" sz="1600" b="1" smtClean="0">
                <a:solidFill>
                  <a:schemeClr val="accent5"/>
                </a:solidFill>
                <a:latin typeface="Arial" charset="0"/>
                <a:ea typeface="MS PGothic" charset="0"/>
                <a:cs typeface="MS PGothic" charset="0"/>
              </a:rPr>
              <a:t>Brann i det elektriske anlegget 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535583"/>
            <a:ext cx="8424936" cy="553998"/>
          </a:xfrm>
        </p:spPr>
        <p:txBody>
          <a:bodyPr/>
          <a:lstStyle/>
          <a:p>
            <a:pPr algn="ctr"/>
            <a:r>
              <a:rPr lang="nb-NO" sz="3600" dirty="0" err="1"/>
              <a:t>Stasjonsgt</a:t>
            </a:r>
            <a:r>
              <a:rPr lang="nb-NO" sz="3600" dirty="0"/>
              <a:t> 36, Drammen </a:t>
            </a:r>
            <a:r>
              <a:rPr lang="nb-NO" sz="3600" dirty="0" smtClean="0"/>
              <a:t>- 7 omkomne</a:t>
            </a: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294466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Hvorfor ble brannen så stor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 Store useksjonerte </a:t>
            </a:r>
            <a:r>
              <a:rPr lang="nb-NO" dirty="0" smtClean="0"/>
              <a:t>arealer og dårlige </a:t>
            </a:r>
            <a:r>
              <a:rPr lang="nb-NO" dirty="0"/>
              <a:t>brannskiller</a:t>
            </a:r>
          </a:p>
          <a:p>
            <a:r>
              <a:rPr lang="nb-NO" dirty="0"/>
              <a:t> Manglende </a:t>
            </a:r>
            <a:r>
              <a:rPr lang="nb-NO" dirty="0" smtClean="0"/>
              <a:t>brannvarsling/</a:t>
            </a:r>
            <a:r>
              <a:rPr lang="nb-NO" dirty="0" err="1" smtClean="0"/>
              <a:t>sprinkling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/>
              <a:t> ROT og ikke fokus på SOT </a:t>
            </a:r>
          </a:p>
          <a:p>
            <a:r>
              <a:rPr lang="nb-NO" dirty="0"/>
              <a:t> Kjede av flere feil</a:t>
            </a:r>
          </a:p>
          <a:p>
            <a:endParaRPr lang="nb-NO" dirty="0"/>
          </a:p>
          <a:p>
            <a:pPr marL="666750" lvl="2" indent="-361950">
              <a:buNone/>
            </a:pPr>
            <a:r>
              <a:rPr lang="nb-NO" sz="2800" b="1" dirty="0"/>
              <a:t>S = O x T</a:t>
            </a:r>
          </a:p>
          <a:p>
            <a:pPr marL="666750" lvl="2" indent="-361950">
              <a:buNone/>
            </a:pPr>
            <a:r>
              <a:rPr lang="nb-NO" sz="1800" dirty="0"/>
              <a:t>S = total sikkerhet</a:t>
            </a:r>
          </a:p>
          <a:p>
            <a:pPr marL="666750" lvl="2" indent="-361950">
              <a:buNone/>
            </a:pPr>
            <a:r>
              <a:rPr lang="nb-NO" sz="1800" dirty="0"/>
              <a:t>O = organisatoriske tiltak</a:t>
            </a:r>
          </a:p>
          <a:p>
            <a:pPr marL="666750" lvl="2" indent="-361950">
              <a:buNone/>
            </a:pPr>
            <a:r>
              <a:rPr lang="nb-NO" sz="1800" dirty="0"/>
              <a:t>T = tekniske tiltak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42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00" y="1535583"/>
            <a:ext cx="7632000" cy="1200329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Hva skal til for å redusere antall branner?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998801"/>
            <a:ext cx="7632000" cy="30224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defRPr/>
            </a:pPr>
            <a:r>
              <a:rPr lang="nb-NO" dirty="0" smtClean="0">
                <a:solidFill>
                  <a:srgbClr val="262673"/>
                </a:solidFill>
              </a:rPr>
              <a:t> Kunnskap</a:t>
            </a:r>
          </a:p>
          <a:p>
            <a:pPr marL="0" indent="0">
              <a:defRPr/>
            </a:pPr>
            <a:r>
              <a:rPr lang="nb-NO" dirty="0" smtClean="0">
                <a:solidFill>
                  <a:srgbClr val="FF6600"/>
                </a:solidFill>
              </a:rPr>
              <a:t> Ferdigheter</a:t>
            </a:r>
          </a:p>
          <a:p>
            <a:pPr marL="0" indent="0">
              <a:defRPr/>
            </a:pPr>
            <a:r>
              <a:rPr lang="nb-NO" dirty="0" smtClean="0">
                <a:solidFill>
                  <a:srgbClr val="404040"/>
                </a:solidFill>
              </a:rPr>
              <a:t> Holdninger</a:t>
            </a:r>
          </a:p>
          <a:p>
            <a:pPr marL="0" indent="0">
              <a:defRPr/>
            </a:pPr>
            <a:endParaRPr lang="nb-NO" dirty="0" smtClean="0"/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r>
              <a:rPr lang="nb-NO" dirty="0" smtClean="0"/>
              <a:t>Tre ord som fører til endring av vår adferd, som vil føre til færre antall branner.</a:t>
            </a:r>
          </a:p>
        </p:txBody>
      </p:sp>
    </p:spTree>
    <p:extLst>
      <p:ext uri="{BB962C8B-B14F-4D97-AF65-F5344CB8AC3E}">
        <p14:creationId xmlns:p14="http://schemas.microsoft.com/office/powerpoint/2010/main" val="369810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553998"/>
          </a:xfrm>
        </p:spPr>
        <p:txBody>
          <a:bodyPr/>
          <a:lstStyle/>
          <a:p>
            <a:r>
              <a:rPr lang="nb-NO" sz="3600" dirty="0" smtClean="0"/>
              <a:t>Og ikke minst at du og dine kollega: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Kjenner til branninstruksen.</a:t>
            </a:r>
          </a:p>
          <a:p>
            <a:r>
              <a:rPr lang="nb-NO" dirty="0" smtClean="0"/>
              <a:t>Hvordan og hvem skal gjøre hva.</a:t>
            </a:r>
          </a:p>
          <a:p>
            <a:r>
              <a:rPr lang="nb-NO" dirty="0" smtClean="0"/>
              <a:t>Kommer dere trygt og sikkert ut.</a:t>
            </a:r>
          </a:p>
          <a:p>
            <a:r>
              <a:rPr lang="nb-NO" dirty="0" smtClean="0"/>
              <a:t>Kjenner til alle rømningsveier i ditt område.</a:t>
            </a:r>
          </a:p>
          <a:p>
            <a:r>
              <a:rPr lang="nb-NO" dirty="0" smtClean="0"/>
              <a:t>Vet hvor nærmeste slokkeutstyr finnes.</a:t>
            </a:r>
          </a:p>
          <a:p>
            <a:r>
              <a:rPr lang="nb-NO" dirty="0" smtClean="0"/>
              <a:t>Forebyggende arbeid.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10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ut til alle er viktig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</a:t>
            </a:r>
            <a:r>
              <a:rPr lang="nb-NO" dirty="0" smtClean="0"/>
              <a:t>va skal vi med masse flott og moderne installasjoner og styringer i bygget…. 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0777"/>
            <a:ext cx="1596962" cy="16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_300511_low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08" y="3357421"/>
            <a:ext cx="1131808" cy="217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2063196" cy="256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d_81281- 006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7903"/>
            <a:ext cx="1555560" cy="155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760777"/>
            <a:ext cx="2150332" cy="192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Sylinder 7"/>
          <p:cNvSpPr txBox="1"/>
          <p:nvPr/>
        </p:nvSpPr>
        <p:spPr>
          <a:xfrm>
            <a:off x="1720501" y="2711090"/>
            <a:ext cx="671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Når de fleste </a:t>
            </a:r>
            <a:r>
              <a:rPr lang="nb-NO" dirty="0"/>
              <a:t>som oppholder seg der ikke vet hva dette brukes til,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683568" y="2996952"/>
            <a:ext cx="613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 eller </a:t>
            </a:r>
            <a:r>
              <a:rPr lang="nb-NO" dirty="0"/>
              <a:t>har fått opplæring om hvordan dette virker og brukes 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73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til ALLE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Hvorfor har vi branndører?</a:t>
            </a:r>
          </a:p>
          <a:p>
            <a:r>
              <a:rPr lang="nb-NO" dirty="0" smtClean="0"/>
              <a:t>Hvorfor har vi sekundær/flere rømningsveier?</a:t>
            </a:r>
          </a:p>
          <a:p>
            <a:r>
              <a:rPr lang="nb-NO" dirty="0" smtClean="0"/>
              <a:t>Hvorfor skal rømningsveier holdes ryddige?</a:t>
            </a:r>
          </a:p>
          <a:p>
            <a:r>
              <a:rPr lang="nb-NO" dirty="0" smtClean="0"/>
              <a:t>Hvorfor har vi manuelle meldere?</a:t>
            </a:r>
          </a:p>
          <a:p>
            <a:r>
              <a:rPr lang="nb-NO" dirty="0" smtClean="0"/>
              <a:t>Hvorfor skal vi snu hvis vi i en evakueringssituasjon møter på røyk?</a:t>
            </a:r>
          </a:p>
          <a:p>
            <a:endParaRPr lang="nb-NO" dirty="0"/>
          </a:p>
          <a:p>
            <a:r>
              <a:rPr lang="nb-NO" dirty="0" smtClean="0"/>
              <a:t>Det er viktig å få formidlet kunnskap til ALLE, ikke bare til brannvernansvarlig.</a:t>
            </a:r>
          </a:p>
          <a:p>
            <a:endParaRPr lang="nb-NO" dirty="0"/>
          </a:p>
          <a:p>
            <a:r>
              <a:rPr lang="nb-NO" dirty="0" smtClean="0"/>
              <a:t>Dette gjelder ikke bare på jobben. Det gjelder hjemme, på hotellet, på båten, på bussen og ellers i hverdagen.</a:t>
            </a:r>
          </a:p>
        </p:txBody>
      </p:sp>
    </p:spTree>
    <p:extLst>
      <p:ext uri="{BB962C8B-B14F-4D97-AF65-F5344CB8AC3E}">
        <p14:creationId xmlns:p14="http://schemas.microsoft.com/office/powerpoint/2010/main" val="10643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Kunnskap til ALLE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skjer når vi holder brannøvelse ? </a:t>
            </a:r>
          </a:p>
          <a:p>
            <a:endParaRPr lang="nb-NO" dirty="0"/>
          </a:p>
          <a:p>
            <a:r>
              <a:rPr lang="nb-NO" dirty="0" smtClean="0"/>
              <a:t>Går ut samme vei som vi kom inn….</a:t>
            </a:r>
          </a:p>
          <a:p>
            <a:endParaRPr lang="nb-NO" dirty="0"/>
          </a:p>
          <a:p>
            <a:r>
              <a:rPr lang="nb-NO" dirty="0" smtClean="0"/>
              <a:t>Hvis vi møter på røyk?</a:t>
            </a:r>
          </a:p>
          <a:p>
            <a:r>
              <a:rPr lang="nb-NO" dirty="0" smtClean="0"/>
              <a:t>Går gjennom røyken….. – fordi vi ikke vet hvor sekundær rømningsvei er!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37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1535583"/>
            <a:ext cx="7920456" cy="553998"/>
          </a:xfrm>
        </p:spPr>
        <p:txBody>
          <a:bodyPr/>
          <a:lstStyle/>
          <a:p>
            <a:r>
              <a:rPr lang="nb-NO" sz="3600" dirty="0" smtClean="0"/>
              <a:t>Funn internkontroll</a:t>
            </a:r>
            <a:endParaRPr lang="nb-NO" sz="3600" dirty="0"/>
          </a:p>
        </p:txBody>
      </p:sp>
      <p:pic>
        <p:nvPicPr>
          <p:cNvPr id="1030" name="Picture 6" descr="W:\Fag\Prosjekter 2013\KFUM Huset\Bilder  befarin 1.kvartal\Bild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02552"/>
            <a:ext cx="3312368" cy="44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:\Fag\Prosjekter\150000 Brannvernledelse\Brannvernledelse\Malling &amp; Co drift\Bølerlia 2\Bilder 2\bild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4014"/>
            <a:ext cx="3288448" cy="438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Kontorbygg i Oslo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" y="2204864"/>
            <a:ext cx="5777976" cy="43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992464" cy="60016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sz="3600" dirty="0" smtClean="0"/>
              <a:t>Målet for brannverngjennomgangen</a:t>
            </a:r>
            <a:r>
              <a:rPr lang="nb-NO" dirty="0" smtClean="0"/>
              <a:t>:</a:t>
            </a:r>
          </a:p>
        </p:txBody>
      </p:sp>
      <p:sp>
        <p:nvSpPr>
          <p:cNvPr id="186373" name="Plassholder for innhold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r>
              <a:rPr lang="nb-NO" sz="2000" dirty="0" smtClean="0">
                <a:ea typeface="Verdana" pitchFamily="34" charset="0"/>
                <a:cs typeface="Verdana" pitchFamily="34" charset="0"/>
              </a:rPr>
              <a:t>Hensikten med denne gjennomgangen er å gi deg som er evakueringsansvarlig/ brannansvarlig  opplæring og nødvendig informasjon/ innsikt i brannforebyggende arbeid. </a:t>
            </a:r>
          </a:p>
          <a:p>
            <a:pPr marL="0" indent="0">
              <a:buFontTx/>
              <a:buNone/>
            </a:pPr>
            <a:r>
              <a:rPr lang="nb-NO" sz="2000" dirty="0" smtClean="0">
                <a:ea typeface="Verdana" pitchFamily="34" charset="0"/>
                <a:cs typeface="Verdana" pitchFamily="34" charset="0"/>
              </a:rPr>
              <a:t>Du skal også kjenne til branntekniske installasjoner i ditt område, og vite hva du og dine kollegaer skal gjøre når brannalarmen går.</a:t>
            </a:r>
          </a:p>
        </p:txBody>
      </p:sp>
      <p:pic>
        <p:nvPicPr>
          <p:cNvPr id="6148" name="Picture 4" descr="iStock_000014752687X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1599549" cy="213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2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 descr="W:\Fag\KURS\Bilder\Blokkert rømningsve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2" y="2231028"/>
            <a:ext cx="1892125" cy="256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23528" y="1535583"/>
            <a:ext cx="8352928" cy="553998"/>
          </a:xfrm>
        </p:spPr>
        <p:txBody>
          <a:bodyPr/>
          <a:lstStyle/>
          <a:p>
            <a:r>
              <a:rPr lang="nb-NO" sz="3600" dirty="0" smtClean="0"/>
              <a:t>Flere funn </a:t>
            </a:r>
            <a:r>
              <a:rPr lang="nb-NO" sz="3600" dirty="0"/>
              <a:t>ved internkontrollrunde </a:t>
            </a:r>
            <a:r>
              <a:rPr lang="nb-NO" sz="3600" dirty="0" smtClean="0"/>
              <a:t>- </a:t>
            </a:r>
            <a:r>
              <a:rPr lang="nb-NO" sz="3600" dirty="0"/>
              <a:t>Oslo</a:t>
            </a:r>
            <a:r>
              <a:rPr lang="nb-NO" sz="3600" dirty="0" smtClean="0"/>
              <a:t>.</a:t>
            </a:r>
            <a:endParaRPr lang="nb-NO" sz="3600" dirty="0"/>
          </a:p>
        </p:txBody>
      </p:sp>
      <p:pic>
        <p:nvPicPr>
          <p:cNvPr id="5" name="Picture 2" descr="W:\Fag\KURS\Bilder\Feil på brannsl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31028"/>
            <a:ext cx="2022647" cy="25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W:\Fag\Prosjekter\150000 Brannvernledelse\Brannvernledelse\Malling &amp; Co drift\Bølerlia 2\Bilder 2\bild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22376"/>
            <a:ext cx="2404002" cy="320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Funn brannvernrunde</a:t>
            </a:r>
            <a:endParaRPr lang="nb-NO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301" y="2170935"/>
            <a:ext cx="3207670" cy="42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7209" y="2170935"/>
            <a:ext cx="3163302" cy="421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37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Kontor /- og lagerbygg</a:t>
            </a:r>
            <a:endParaRPr lang="nb-NO" dirty="0"/>
          </a:p>
        </p:txBody>
      </p:sp>
      <p:pic>
        <p:nvPicPr>
          <p:cNvPr id="5" name="Picture 2" descr="W:\Fag\Prosjekter 2013\Brannvernledelse\Malling &amp; Co\Kongeveien 49\Bilder brvl aug 2013,Kongeveien 49\IMG_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72" y="2470985"/>
            <a:ext cx="3024982" cy="40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:\Fag\Prosjekter 2013\Brannvernledelse\Malling &amp; Co\Kongeveien 49\Bilder brvl aug 2013,Kongeveien 49\IMG_0022.JPG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3677"/>
            <a:ext cx="4248472" cy="31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4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viser bildene?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Lite kunnskap om </a:t>
            </a:r>
            <a:r>
              <a:rPr lang="nb-NO" dirty="0" smtClean="0"/>
              <a:t>brannvern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Holdninger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smtClean="0"/>
              <a:t>Mangelfull ettersyn (internkontroll)</a:t>
            </a:r>
          </a:p>
          <a:p>
            <a:endParaRPr lang="nb-NO" dirty="0"/>
          </a:p>
          <a:p>
            <a:r>
              <a:rPr lang="nb-NO" dirty="0" smtClean="0"/>
              <a:t>Spørsmålet er:</a:t>
            </a:r>
          </a:p>
          <a:p>
            <a:r>
              <a:rPr lang="nb-NO" dirty="0" smtClean="0"/>
              <a:t>Hvem har ansvaret?</a:t>
            </a:r>
          </a:p>
          <a:p>
            <a:pPr marL="285750" indent="-285750">
              <a:buFontTx/>
              <a:buChar char="-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1577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ansvaret?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7632000" cy="18904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Eier har hovedansvaret for brannsikkerheten i bygget.  </a:t>
            </a:r>
          </a:p>
          <a:p>
            <a:pPr marL="0" indent="0">
              <a:buNone/>
            </a:pPr>
            <a:r>
              <a:rPr lang="nb-NO" dirty="0"/>
              <a:t>Eiers forpliktelser/ansvar kan ikke fraskrives gjennom avtaler.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Dersom andre har bruksrett til brannobjektet plikter eier å etablere de nødvendige samarbeidsordninger med virksomhet/bruker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(Samordningsavtale)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</a:p>
        </p:txBody>
      </p:sp>
      <p:pic>
        <p:nvPicPr>
          <p:cNvPr id="5" name="Picture 4" descr="C:\Users\fnhusjor\AppData\Local\Microsoft\Windows\Temporary Internet Files\Content.IE5\QXE3E14W\MC9000787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56" y="4365104"/>
            <a:ext cx="431805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6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Det er mange </a:t>
            </a:r>
            <a:r>
              <a:rPr lang="nb-NO" dirty="0"/>
              <a:t>roller i ett bygg: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Eier</a:t>
            </a:r>
          </a:p>
          <a:p>
            <a:r>
              <a:rPr lang="nb-NO" dirty="0"/>
              <a:t>Bruker</a:t>
            </a:r>
          </a:p>
          <a:p>
            <a:r>
              <a:rPr lang="nb-NO" dirty="0"/>
              <a:t>Gjester</a:t>
            </a:r>
          </a:p>
          <a:p>
            <a:r>
              <a:rPr lang="nb-NO" dirty="0" smtClean="0"/>
              <a:t>Andre leietakere (framleie)</a:t>
            </a:r>
          </a:p>
          <a:p>
            <a:r>
              <a:rPr lang="nb-NO" dirty="0"/>
              <a:t>Brannvesen</a:t>
            </a:r>
          </a:p>
          <a:p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790988" y="46531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/>
              <a:t>Eiers brannvernorganisasjon.</a:t>
            </a:r>
          </a:p>
          <a:p>
            <a:r>
              <a:rPr lang="nb-NO" dirty="0"/>
              <a:t>Brukers brannvernorganisasjon.</a:t>
            </a:r>
          </a:p>
          <a:p>
            <a:r>
              <a:rPr lang="nb-NO" dirty="0"/>
              <a:t>Felles brannvernorganisasjon</a:t>
            </a:r>
          </a:p>
        </p:txBody>
      </p:sp>
    </p:spTree>
    <p:extLst>
      <p:ext uri="{BB962C8B-B14F-4D97-AF65-F5344CB8AC3E}">
        <p14:creationId xmlns:p14="http://schemas.microsoft.com/office/powerpoint/2010/main" val="11861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468313" y="1916113"/>
            <a:ext cx="4691062" cy="39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20000"/>
              </a:lnSpc>
            </a:pPr>
            <a:endParaRPr lang="nb-NO" sz="1800" dirty="0">
              <a:latin typeface="Trebuchet MS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E</a:t>
            </a:r>
            <a:r>
              <a:rPr lang="nb-NO" dirty="0" smtClean="0"/>
              <a:t>iers ansvar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4536080" cy="36514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/>
              <a:t>Eier skal sørge for at bygget er utstyrt og vedlikeholdt i samsvar med lover og forskrifter.</a:t>
            </a:r>
          </a:p>
          <a:p>
            <a:pPr>
              <a:lnSpc>
                <a:spcPct val="120000"/>
              </a:lnSpc>
            </a:pPr>
            <a:endParaRPr lang="nb-NO" dirty="0"/>
          </a:p>
          <a:p>
            <a:pPr marL="0" indent="0">
              <a:lnSpc>
                <a:spcPct val="120000"/>
              </a:lnSpc>
              <a:buNone/>
            </a:pPr>
            <a:r>
              <a:rPr lang="nb-NO" dirty="0"/>
              <a:t>Typiske ansvarsområder: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dirty="0"/>
              <a:t>Bygningstekniske forutsetninger til for eksempel bruk.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dirty="0"/>
              <a:t>Branntekniske installasjoner.  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dirty="0"/>
              <a:t>Tetting av gjennomføringer (eier og bruker).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dirty="0"/>
              <a:t>Rømningsveier (antall, bredde).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b-NO" dirty="0"/>
              <a:t>Samordningsavtale (eier og bruker</a:t>
            </a:r>
            <a:r>
              <a:rPr lang="nb-NO" dirty="0" smtClean="0"/>
              <a:t>).</a:t>
            </a:r>
            <a:endParaRPr lang="nb-NO" dirty="0"/>
          </a:p>
        </p:txBody>
      </p:sp>
      <p:pic>
        <p:nvPicPr>
          <p:cNvPr id="8" name="Picture 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4" y="2488005"/>
            <a:ext cx="3370455" cy="223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6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539750" y="836613"/>
            <a:ext cx="485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nb-NO" sz="2800" b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39750" y="1557338"/>
            <a:ext cx="8353425" cy="4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buFont typeface="Arial" pitchFamily="34" charset="0"/>
              <a:buChar char="•"/>
            </a:pPr>
            <a:endParaRPr lang="nb-NO" sz="1800" dirty="0">
              <a:latin typeface="Trebuchet MS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B</a:t>
            </a:r>
            <a:r>
              <a:rPr lang="nb-NO" dirty="0" smtClean="0"/>
              <a:t>rukeransvar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Opplæring og øvelse av egne ansatte.</a:t>
            </a:r>
          </a:p>
          <a:p>
            <a:r>
              <a:rPr lang="nb-NO" dirty="0"/>
              <a:t>Utarbeidelse av interne instrukser.</a:t>
            </a:r>
          </a:p>
          <a:p>
            <a:r>
              <a:rPr lang="nb-NO" dirty="0"/>
              <a:t>Begrensning av antall mennesker i lokale.</a:t>
            </a:r>
          </a:p>
          <a:p>
            <a:r>
              <a:rPr lang="nb-NO" dirty="0"/>
              <a:t>Risikovurdering.</a:t>
            </a:r>
          </a:p>
          <a:p>
            <a:r>
              <a:rPr lang="nb-NO" dirty="0"/>
              <a:t>Ryddige rømningsveier.</a:t>
            </a:r>
          </a:p>
          <a:p>
            <a:r>
              <a:rPr lang="nb-NO" dirty="0"/>
              <a:t>Avfallshåndtering.</a:t>
            </a:r>
          </a:p>
          <a:p>
            <a:r>
              <a:rPr lang="nb-NO" dirty="0"/>
              <a:t>Bruk, lagring og merking av brannfarlig vare. </a:t>
            </a:r>
          </a:p>
          <a:p>
            <a:r>
              <a:rPr lang="nb-NO" dirty="0"/>
              <a:t>Brannbelastning.</a:t>
            </a:r>
          </a:p>
          <a:p>
            <a:r>
              <a:rPr lang="nb-NO" dirty="0"/>
              <a:t>Restriksjoner for røyking</a:t>
            </a:r>
            <a:r>
              <a:rPr lang="nb-NO" dirty="0" smtClean="0"/>
              <a:t>.</a:t>
            </a:r>
            <a:endParaRPr lang="nb-NO" dirty="0"/>
          </a:p>
          <a:p>
            <a:r>
              <a:rPr lang="nb-NO" dirty="0" smtClean="0"/>
              <a:t>Hvor skal vi møtes når vi evakuerer.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97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1535583"/>
            <a:ext cx="8064896" cy="600164"/>
          </a:xfrm>
        </p:spPr>
        <p:txBody>
          <a:bodyPr/>
          <a:lstStyle/>
          <a:p>
            <a:r>
              <a:rPr lang="nb-NO" dirty="0" smtClean="0"/>
              <a:t>Hvem har ansvar for internkontroll?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Hva sier samordningsavtalen</a:t>
            </a:r>
          </a:p>
          <a:p>
            <a:endParaRPr lang="nb-NO" dirty="0"/>
          </a:p>
          <a:p>
            <a:r>
              <a:rPr lang="nb-NO" dirty="0" smtClean="0"/>
              <a:t>1. Eier har ansvar i fellesarealer hvis ikke annet er avtalt.</a:t>
            </a:r>
          </a:p>
          <a:p>
            <a:r>
              <a:rPr lang="nb-NO" dirty="0" smtClean="0"/>
              <a:t>2. Bruker har ansvar i egen virksomhet.</a:t>
            </a:r>
          </a:p>
          <a:p>
            <a:r>
              <a:rPr lang="nb-NO" dirty="0" smtClean="0"/>
              <a:t>3. Utføres i henhold til risikoen i virksomheten.</a:t>
            </a:r>
          </a:p>
          <a:p>
            <a:r>
              <a:rPr lang="nb-NO" dirty="0" smtClean="0"/>
              <a:t>4. Viktig med gode rutiner på dette, og at dette dokumenteres.</a:t>
            </a:r>
          </a:p>
          <a:p>
            <a:r>
              <a:rPr lang="nb-NO" dirty="0" smtClean="0"/>
              <a:t>5. Avvik blir fulgt opp.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43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Hvem har ansvar for opplæring.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1. Eier har ansvar for felles opplæring, samt påse at dette blir utført.</a:t>
            </a:r>
          </a:p>
          <a:p>
            <a:r>
              <a:rPr lang="nb-NO" dirty="0" smtClean="0"/>
              <a:t>2. Bruker har ansvar for opplæring i egen virksomhet.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05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6000" y="1535583"/>
            <a:ext cx="8064472" cy="553998"/>
          </a:xfrm>
        </p:spPr>
        <p:txBody>
          <a:bodyPr/>
          <a:lstStyle/>
          <a:p>
            <a:pPr eaLnBrk="1" hangingPunct="1">
              <a:defRPr/>
            </a:pPr>
            <a:r>
              <a:rPr lang="nb-NO" sz="3600" dirty="0">
                <a:ea typeface="ＭＳ Ｐゴシック" charset="0"/>
              </a:rPr>
              <a:t>Lovverk for nye og eksisterende bygg</a:t>
            </a:r>
          </a:p>
        </p:txBody>
      </p:sp>
      <p:pic>
        <p:nvPicPr>
          <p:cNvPr id="313347" name="Picture 4" descr="FOBTO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9999" y="2484000"/>
            <a:ext cx="2198012" cy="316835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4208" y="2484000"/>
            <a:ext cx="1450137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1444" name="Picture 6" descr="Tf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806" y="2484753"/>
            <a:ext cx="1295921" cy="1813603"/>
          </a:xfrm>
          <a:prstGeom prst="rect">
            <a:avLst/>
          </a:prstGeom>
          <a:solidFill>
            <a:schemeClr val="tx1"/>
          </a:solidFill>
          <a:ln w="9525">
            <a:solidFill>
              <a:srgbClr val="D1D1F0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61445" name="Picture 7" descr="TEK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9592" y="3561209"/>
            <a:ext cx="1322205" cy="18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671670" y="5769074"/>
            <a:ext cx="135985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Teknisk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forskrift</a:t>
            </a: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9662" y="5770650"/>
            <a:ext cx="2726259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Forskrift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om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brannforebyggende</a:t>
            </a:r>
            <a:r>
              <a:rPr lang="en-US" sz="1400" b="1" dirty="0">
                <a:latin typeface="+mn-lt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tiltak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og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tilsyn</a:t>
            </a:r>
            <a:r>
              <a:rPr lang="en-US" sz="1400" b="1" dirty="0">
                <a:latin typeface="+mn-lt"/>
                <a:ea typeface="+mn-ea"/>
              </a:rPr>
              <a:t>. </a:t>
            </a:r>
            <a:r>
              <a:rPr lang="en-US" sz="1400" b="1" dirty="0" err="1">
                <a:latin typeface="+mn-lt"/>
                <a:ea typeface="+mn-ea"/>
              </a:rPr>
              <a:t>Heretter</a:t>
            </a:r>
            <a:r>
              <a:rPr lang="en-US" sz="1400" b="1" dirty="0">
                <a:latin typeface="+mn-lt"/>
                <a:ea typeface="+mn-ea"/>
              </a:rPr>
              <a:t> </a:t>
            </a:r>
            <a:r>
              <a:rPr lang="en-US" sz="1400" b="1" dirty="0" err="1">
                <a:latin typeface="+mn-lt"/>
                <a:ea typeface="+mn-ea"/>
              </a:rPr>
              <a:t>kalt</a:t>
            </a:r>
            <a:r>
              <a:rPr lang="en-US" sz="1400" b="1" dirty="0">
                <a:latin typeface="+mn-lt"/>
                <a:ea typeface="+mn-ea"/>
              </a:rPr>
              <a:t> </a:t>
            </a:r>
          </a:p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forebyggendeforskriften</a:t>
            </a:r>
            <a:endParaRPr lang="en-US" sz="1400" b="1" dirty="0"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25" y="5770650"/>
            <a:ext cx="19351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b="1" dirty="0" err="1">
                <a:latin typeface="+mn-lt"/>
                <a:ea typeface="+mn-ea"/>
              </a:rPr>
              <a:t>Internkontrollforskriften</a:t>
            </a:r>
            <a:endParaRPr lang="en-US" sz="1400" b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033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Derfor er det viktig at: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Brannvernarbeidet i bygget er organisert.</a:t>
            </a:r>
          </a:p>
          <a:p>
            <a:r>
              <a:rPr lang="nb-NO" dirty="0" smtClean="0"/>
              <a:t>Instrukser er tilpasset virksomheten i bygget, og at alle kjenner til disse.</a:t>
            </a:r>
          </a:p>
          <a:p>
            <a:r>
              <a:rPr lang="nb-NO" dirty="0" smtClean="0"/>
              <a:t>Rutiner for internkontroll i egen virksomhet og fellesarealer er etablert og blir utført.</a:t>
            </a:r>
          </a:p>
          <a:p>
            <a:r>
              <a:rPr lang="nb-NO" dirty="0" smtClean="0"/>
              <a:t>Alle vet hvor møteplass ved brann/brannalarm er.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Hvem skal gjøre hva?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53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Alle har </a:t>
            </a:r>
            <a:r>
              <a:rPr lang="nb-NO" dirty="0" smtClean="0"/>
              <a:t>et </a:t>
            </a:r>
            <a:r>
              <a:rPr lang="nb-NO" dirty="0"/>
              <a:t>ansvar!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Det er viktig å presisere at selv om eier er juridisk ansvarlig for brannsikkerheten i et bygg vil brukerne, som deg og meg, alltid ha et ansvar. </a:t>
            </a:r>
          </a:p>
          <a:p>
            <a:endParaRPr lang="nb-NO" dirty="0"/>
          </a:p>
          <a:p>
            <a:r>
              <a:rPr lang="nb-NO" dirty="0"/>
              <a:t>Alle plikter å gjøre det de kan for å forebygge brann og melde i fra dersom vi ser noe galt. </a:t>
            </a:r>
          </a:p>
          <a:p>
            <a:endParaRPr lang="nb-NO" dirty="0"/>
          </a:p>
          <a:p>
            <a:r>
              <a:rPr lang="nb-NO" dirty="0"/>
              <a:t>Det er også vår plikt til å søke informasjon dersom vi lurer på noe vedrørende brann.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5" y="5720850"/>
            <a:ext cx="8320980" cy="8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0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304617"/>
            <a:ext cx="7632000" cy="1800493"/>
          </a:xfrm>
        </p:spPr>
        <p:txBody>
          <a:bodyPr/>
          <a:lstStyle/>
          <a:p>
            <a:r>
              <a:rPr lang="nb-NO" dirty="0" smtClean="0"/>
              <a:t>Branninstruks - </a:t>
            </a:r>
            <a:r>
              <a:rPr lang="nb-NO" sz="2000" b="1" cap="all" dirty="0"/>
              <a:t>Varsle –­ REDDE - SLOKKE</a:t>
            </a:r>
            <a:r>
              <a:rPr lang="nb-NO" b="1" cap="all" dirty="0"/>
              <a:t/>
            </a:r>
            <a:br>
              <a:rPr lang="nb-NO" b="1" cap="all" dirty="0"/>
            </a:br>
            <a:r>
              <a:rPr lang="nb-NO" b="1" dirty="0"/>
              <a:t>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3038" y="1988840"/>
            <a:ext cx="7632000" cy="424847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b-NO" dirty="0"/>
              <a:t> </a:t>
            </a:r>
          </a:p>
          <a:p>
            <a:pPr marL="0" indent="0">
              <a:buNone/>
            </a:pPr>
            <a:r>
              <a:rPr lang="nb-NO" sz="8000" b="1" dirty="0" smtClean="0"/>
              <a:t>Når alarmen går			</a:t>
            </a:r>
            <a:br>
              <a:rPr lang="nb-NO" sz="8000" b="1" dirty="0" smtClean="0"/>
            </a:br>
            <a:endParaRPr lang="nb-NO" sz="8000" dirty="0" smtClean="0"/>
          </a:p>
          <a:p>
            <a:pPr lvl="0"/>
            <a:r>
              <a:rPr lang="nb-NO" sz="6400" dirty="0" smtClean="0"/>
              <a:t>Alt </a:t>
            </a:r>
            <a:r>
              <a:rPr lang="nb-NO" sz="6400" dirty="0"/>
              <a:t>arbeid avsluttes</a:t>
            </a:r>
          </a:p>
          <a:p>
            <a:pPr lvl="0"/>
            <a:r>
              <a:rPr lang="nb-NO" sz="6400" dirty="0"/>
              <a:t>Forlat lokalene rolig</a:t>
            </a:r>
          </a:p>
          <a:p>
            <a:pPr lvl="0"/>
            <a:r>
              <a:rPr lang="nb-NO" sz="6400" dirty="0"/>
              <a:t>Sjekk ditt område.</a:t>
            </a:r>
          </a:p>
          <a:p>
            <a:pPr lvl="0"/>
            <a:r>
              <a:rPr lang="nb-NO" sz="6400" dirty="0"/>
              <a:t>Lukk dører og vinduer</a:t>
            </a:r>
          </a:p>
          <a:p>
            <a:pPr lvl="0"/>
            <a:r>
              <a:rPr lang="nb-NO" sz="6400" dirty="0"/>
              <a:t>Still på </a:t>
            </a:r>
            <a:r>
              <a:rPr lang="nb-NO" sz="6400" dirty="0" smtClean="0"/>
              <a:t>møteplass</a:t>
            </a:r>
          </a:p>
          <a:p>
            <a:pPr lvl="0"/>
            <a:endParaRPr lang="nb-NO" sz="4800" dirty="0" smtClean="0"/>
          </a:p>
          <a:p>
            <a:pPr marL="0" lvl="0" indent="0">
              <a:buNone/>
            </a:pPr>
            <a:r>
              <a:rPr lang="nb-NO" sz="8000" b="1" dirty="0" smtClean="0"/>
              <a:t>Ved brann</a:t>
            </a:r>
            <a:r>
              <a:rPr lang="nb-NO" sz="8000" b="1" dirty="0"/>
              <a:t/>
            </a:r>
            <a:br>
              <a:rPr lang="nb-NO" sz="8000" b="1" dirty="0"/>
            </a:br>
            <a:endParaRPr lang="nb-NO" sz="8000" dirty="0"/>
          </a:p>
          <a:p>
            <a:pPr lvl="0"/>
            <a:r>
              <a:rPr lang="nb-NO" sz="6400" dirty="0"/>
              <a:t>Utløs alarmen og evt. ring </a:t>
            </a:r>
            <a:r>
              <a:rPr lang="nb-NO" sz="6400" b="1" dirty="0"/>
              <a:t>110</a:t>
            </a:r>
            <a:endParaRPr lang="nb-NO" sz="6400" dirty="0"/>
          </a:p>
          <a:p>
            <a:pPr lvl="0"/>
            <a:r>
              <a:rPr lang="nb-NO" sz="6400" dirty="0"/>
              <a:t>Forsøk å slokke</a:t>
            </a:r>
          </a:p>
          <a:p>
            <a:pPr lvl="0"/>
            <a:r>
              <a:rPr lang="nb-NO" sz="6400" dirty="0"/>
              <a:t>Lukk dører og vinduer</a:t>
            </a:r>
          </a:p>
          <a:p>
            <a:pPr lvl="0"/>
            <a:r>
              <a:rPr lang="nb-NO" sz="6400" dirty="0"/>
              <a:t>Forlat </a:t>
            </a:r>
            <a:r>
              <a:rPr lang="nb-NO" sz="6400" dirty="0" smtClean="0"/>
              <a:t>bygningen</a:t>
            </a:r>
          </a:p>
          <a:p>
            <a:pPr lvl="0"/>
            <a:endParaRPr lang="nb-NO" sz="6400" dirty="0"/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r>
              <a:rPr lang="nb-NO" sz="7200" b="1" dirty="0"/>
              <a:t>Ta ansvar for din egen og andres sikkerhet </a:t>
            </a:r>
            <a:endParaRPr lang="nb-NO" sz="7200" dirty="0"/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30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53" y="5157192"/>
            <a:ext cx="2830006" cy="122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5" y="1535583"/>
            <a:ext cx="8353623" cy="430887"/>
          </a:xfrm>
        </p:spPr>
        <p:txBody>
          <a:bodyPr/>
          <a:lstStyle/>
          <a:p>
            <a:r>
              <a:rPr lang="nb-NO" sz="2800" dirty="0" smtClean="0"/>
              <a:t>Mangelfull opplæring og øvelser = Katastrofebranner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dirty="0">
                <a:latin typeface="Trebuchet MS" pitchFamily="34" charset="0"/>
              </a:rPr>
              <a:t>Mangelfull opplæring og øvelse får ofte store konsekvenser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 smtClean="0">
                <a:latin typeface="Trebuchet MS" pitchFamily="34" charset="0"/>
              </a:rPr>
              <a:t>Diskotek brann Brasil, 2013	&lt;200 døde</a:t>
            </a:r>
            <a:endParaRPr lang="nb-NO" dirty="0">
              <a:latin typeface="Trebuchet MS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Diskotekbrannen i Gøteborg, 1998	</a:t>
            </a:r>
            <a:r>
              <a:rPr lang="nb-NO" dirty="0" smtClean="0">
                <a:latin typeface="Trebuchet MS" pitchFamily="34" charset="0"/>
              </a:rPr>
              <a:t>63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Scandinavian Star, </a:t>
            </a:r>
            <a:r>
              <a:rPr lang="nb-NO" dirty="0" smtClean="0">
                <a:latin typeface="Trebuchet MS" pitchFamily="34" charset="0"/>
              </a:rPr>
              <a:t>1990	158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 err="1">
                <a:latin typeface="Trebuchet MS" pitchFamily="34" charset="0"/>
              </a:rPr>
              <a:t>Hotel</a:t>
            </a:r>
            <a:r>
              <a:rPr lang="nb-NO" dirty="0">
                <a:latin typeface="Trebuchet MS" pitchFamily="34" charset="0"/>
              </a:rPr>
              <a:t> </a:t>
            </a:r>
            <a:r>
              <a:rPr lang="nb-NO" dirty="0" err="1">
                <a:latin typeface="Trebuchet MS" pitchFamily="34" charset="0"/>
              </a:rPr>
              <a:t>Caledonien</a:t>
            </a:r>
            <a:r>
              <a:rPr lang="nb-NO" dirty="0">
                <a:latin typeface="Trebuchet MS" pitchFamily="34" charset="0"/>
              </a:rPr>
              <a:t>, </a:t>
            </a:r>
            <a:r>
              <a:rPr lang="nb-NO" dirty="0" smtClean="0">
                <a:latin typeface="Trebuchet MS" pitchFamily="34" charset="0"/>
              </a:rPr>
              <a:t>1986	14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Bradford stadion, 1985	</a:t>
            </a:r>
            <a:r>
              <a:rPr lang="nb-NO" dirty="0" smtClean="0">
                <a:latin typeface="Trebuchet MS" pitchFamily="34" charset="0"/>
              </a:rPr>
              <a:t>56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  <a:tabLst>
                <a:tab pos="4933950" algn="r"/>
              </a:tabLst>
            </a:pPr>
            <a:r>
              <a:rPr lang="nb-NO" dirty="0">
                <a:latin typeface="Trebuchet MS" pitchFamily="34" charset="0"/>
              </a:rPr>
              <a:t>Alstadhaug sykehus, 1979	</a:t>
            </a:r>
            <a:r>
              <a:rPr lang="nb-NO" dirty="0" smtClean="0">
                <a:latin typeface="Trebuchet MS" pitchFamily="34" charset="0"/>
              </a:rPr>
              <a:t>14 </a:t>
            </a:r>
            <a:r>
              <a:rPr lang="nb-NO" dirty="0">
                <a:latin typeface="Trebuchet MS" pitchFamily="34" charset="0"/>
              </a:rPr>
              <a:t>døde</a:t>
            </a:r>
          </a:p>
          <a:p>
            <a:pPr marL="0" indent="0">
              <a:lnSpc>
                <a:spcPct val="150000"/>
              </a:lnSpc>
              <a:buNone/>
            </a:pPr>
            <a:endParaRPr lang="nb-NO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05" y="1340768"/>
            <a:ext cx="166846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dirty="0"/>
              <a:t>Antall </a:t>
            </a:r>
            <a:r>
              <a:rPr lang="nb-NO" dirty="0" smtClean="0"/>
              <a:t>øvelser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474685"/>
            <a:ext cx="7632000" cy="4266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Hyppighet av øvelser fastsettes i forhold til risikoen i bygget.</a:t>
            </a:r>
          </a:p>
          <a:p>
            <a:pPr marL="0" indent="0">
              <a:buNone/>
            </a:pPr>
            <a:r>
              <a:rPr lang="nb-NO" dirty="0"/>
              <a:t>Forebyggende forskrift foreslår: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a-objekter: </a:t>
            </a:r>
          </a:p>
          <a:p>
            <a:pPr marL="0" indent="0">
              <a:buNone/>
            </a:pPr>
            <a:r>
              <a:rPr lang="nb-NO" dirty="0"/>
              <a:t>Det anbefales at alle må ha deltatt i minst 1 øvelse pr år.</a:t>
            </a:r>
          </a:p>
          <a:p>
            <a:pPr marL="0" indent="0">
              <a:buNone/>
            </a:pPr>
            <a:r>
              <a:rPr lang="nb-NO" dirty="0"/>
              <a:t>I objekter med fare for tap av mange menneskeliv bør det gjennomføres flere årlige brannøvelser (bør fordeles gjennom året).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b og c-objekter: </a:t>
            </a:r>
          </a:p>
          <a:p>
            <a:pPr marL="0" indent="0">
              <a:buNone/>
            </a:pPr>
            <a:r>
              <a:rPr lang="nb-NO" dirty="0"/>
              <a:t>Det anbefales at alle må ha deltatt på minst 1 øvelse hvert annet år.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Øvrige objekter: </a:t>
            </a:r>
          </a:p>
          <a:p>
            <a:pPr marL="0" indent="0">
              <a:buNone/>
            </a:pPr>
            <a:r>
              <a:rPr lang="nb-NO" dirty="0"/>
              <a:t>Ikke særskilte brannobjekt men omfattes av internkontrollforskriften. Anbefales 1 øvelse hvert 2. år.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Øvelsene bør planlegges slik at alle ansatte er med på minimum en øvelse i året.</a:t>
            </a:r>
          </a:p>
          <a:p>
            <a:pPr marL="0" indent="0">
              <a:buNone/>
            </a:pPr>
            <a:r>
              <a:rPr lang="nb-NO" dirty="0"/>
              <a:t>Nyansatte og vikarer skal ha tilstrekkelig informasjon om opptreden i en brannsituasjon før de settes i arbeid (branninstruksen er </a:t>
            </a:r>
            <a:r>
              <a:rPr lang="nb-NO" dirty="0" smtClean="0"/>
              <a:t>viktig).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1" descr="slokkerbra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07" y="4546592"/>
            <a:ext cx="3067417" cy="18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95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Hva må øves på?</a:t>
            </a:r>
          </a:p>
        </p:txBody>
      </p:sp>
      <p:sp>
        <p:nvSpPr>
          <p:cNvPr id="417796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nb-NO" dirty="0" smtClean="0"/>
              <a:t>Evakuering</a:t>
            </a:r>
          </a:p>
          <a:p>
            <a:pPr>
              <a:defRPr/>
            </a:pPr>
            <a:r>
              <a:rPr lang="nb-NO" dirty="0" smtClean="0"/>
              <a:t>Slokking</a:t>
            </a:r>
          </a:p>
          <a:p>
            <a:pPr>
              <a:defRPr/>
            </a:pPr>
            <a:r>
              <a:rPr lang="nb-NO" dirty="0" smtClean="0"/>
              <a:t>Instrukser og rutiner (teoretisk)</a:t>
            </a:r>
          </a:p>
          <a:p>
            <a:pPr>
              <a:defRPr/>
            </a:pPr>
            <a:r>
              <a:rPr lang="nb-NO" dirty="0" smtClean="0"/>
              <a:t>Tekniske installasjoner</a:t>
            </a:r>
          </a:p>
          <a:p>
            <a:pPr>
              <a:buFontTx/>
              <a:buNone/>
              <a:defRPr/>
            </a:pPr>
            <a:endParaRPr lang="nb-NO" dirty="0" smtClean="0"/>
          </a:p>
          <a:p>
            <a:pPr>
              <a:buFontTx/>
              <a:buNone/>
              <a:defRPr/>
            </a:pPr>
            <a:r>
              <a:rPr lang="nb-NO" dirty="0" smtClean="0"/>
              <a:t>Det er viktig å evaluere etter utført øvelse.</a:t>
            </a:r>
          </a:p>
        </p:txBody>
      </p:sp>
      <p:pic>
        <p:nvPicPr>
          <p:cNvPr id="12493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3" y="4509120"/>
            <a:ext cx="2820204" cy="18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8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1" name="Picture 7" descr="IMG_07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73016"/>
            <a:ext cx="1943792" cy="275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69281"/>
          </a:xfrm>
        </p:spPr>
        <p:txBody>
          <a:bodyPr/>
          <a:lstStyle/>
          <a:p>
            <a:r>
              <a:rPr lang="nb-NO" sz="3600" dirty="0"/>
              <a:t>F</a:t>
            </a:r>
            <a:r>
              <a:rPr lang="nb-NO" sz="3600" dirty="0" smtClean="0"/>
              <a:t>orebyggende forskrift</a:t>
            </a:r>
            <a:r>
              <a:rPr lang="nb-NO" sz="3600" dirty="0"/>
              <a:t/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000" y="2643579"/>
            <a:ext cx="7200376" cy="3786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400" dirty="0" err="1"/>
              <a:t>Forskriftens</a:t>
            </a:r>
            <a:r>
              <a:rPr lang="nb-NO" sz="1400" dirty="0"/>
              <a:t> formålsparagraf</a:t>
            </a:r>
            <a:r>
              <a:rPr lang="nb-NO" sz="1400" dirty="0" smtClean="0"/>
              <a:t>:</a:t>
            </a:r>
            <a:endParaRPr lang="nb-NO" sz="1400" dirty="0"/>
          </a:p>
          <a:p>
            <a:pPr marL="0" indent="0">
              <a:buNone/>
            </a:pPr>
            <a:r>
              <a:rPr lang="nb-NO" sz="1400" i="1" dirty="0" err="1"/>
              <a:t>Forskriften</a:t>
            </a:r>
            <a:r>
              <a:rPr lang="nb-NO" sz="1400" i="1" dirty="0"/>
              <a:t> skal verne liv, helse, miljø og materielle verdier gjennom krav til forebyggende tiltak mot brann og eksplosjon.</a:t>
            </a:r>
          </a:p>
          <a:p>
            <a:pPr marL="0" indent="0">
              <a:buNone/>
            </a:pPr>
            <a:r>
              <a:rPr lang="nb-NO" sz="1400" i="1" dirty="0"/>
              <a:t>Håndheves av brannvesenet</a:t>
            </a:r>
            <a:r>
              <a:rPr lang="nb-NO" sz="1400" i="1" dirty="0" smtClean="0"/>
              <a:t>.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329656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dirty="0">
                <a:ea typeface="ＭＳ Ｐゴシック" charset="0"/>
              </a:rPr>
              <a:t>Internkontrollforskriften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756000" y="2474685"/>
            <a:ext cx="5760216" cy="3651477"/>
          </a:xfrm>
        </p:spPr>
        <p:txBody>
          <a:bodyPr/>
          <a:lstStyle/>
          <a:p>
            <a:pPr eaLnBrk="1" hangingPunct="1"/>
            <a:r>
              <a:rPr lang="nb-NO" dirty="0" smtClean="0"/>
              <a:t>Stiller krav til systematisk kontroll for å</a:t>
            </a:r>
          </a:p>
          <a:p>
            <a:pPr eaLnBrk="1" hangingPunct="1">
              <a:buFontTx/>
              <a:buNone/>
            </a:pPr>
            <a:r>
              <a:rPr lang="nb-NO" dirty="0" smtClean="0"/>
              <a:t>	ivareta og etterleve lovgivningen.</a:t>
            </a:r>
          </a:p>
          <a:p>
            <a:pPr marL="0" indent="0" eaLnBrk="1" hangingPunct="1">
              <a:buNone/>
            </a:pPr>
            <a:endParaRPr lang="nb-NO" dirty="0" smtClean="0"/>
          </a:p>
          <a:p>
            <a:pPr eaLnBrk="1" hangingPunct="1"/>
            <a:r>
              <a:rPr lang="nb-NO" dirty="0" smtClean="0"/>
              <a:t>Alle virksomheter plikter å tilpasse sin virksomhet, størrelse og risiko til dette. 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Høyt dokumentasjonskrav.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7302" y="2420887"/>
            <a:ext cx="1885178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189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ittel 1"/>
          <p:cNvSpPr>
            <a:spLocks noGrp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nb-NO" dirty="0">
                <a:ea typeface="ＭＳ Ｐゴシック" charset="0"/>
              </a:rPr>
              <a:t>Fakta om </a:t>
            </a:r>
            <a:r>
              <a:rPr lang="nb-NO" dirty="0" smtClean="0">
                <a:ea typeface="ＭＳ Ｐゴシック" charset="0"/>
              </a:rPr>
              <a:t>brann Norge</a:t>
            </a:r>
            <a:endParaRPr lang="nb-NO" dirty="0">
              <a:ea typeface="ＭＳ Ｐゴシック" charset="0"/>
            </a:endParaRPr>
          </a:p>
        </p:txBody>
      </p:sp>
      <p:sp>
        <p:nvSpPr>
          <p:cNvPr id="191493" name="Plassholder for innhold 2"/>
          <p:cNvSpPr>
            <a:spLocks noGrp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nb-NO" dirty="0" smtClean="0"/>
              <a:t>En brann = varme som er ute av kontroll.</a:t>
            </a:r>
          </a:p>
          <a:p>
            <a:r>
              <a:rPr lang="nb-NO" dirty="0" smtClean="0"/>
              <a:t>Norge er på topp når det gjelder boligbranner. </a:t>
            </a:r>
          </a:p>
          <a:p>
            <a:r>
              <a:rPr lang="nb-NO" dirty="0" smtClean="0"/>
              <a:t>De fleste sliter psykisk etterpå, det verste er når liv går tapt.</a:t>
            </a:r>
          </a:p>
          <a:p>
            <a:r>
              <a:rPr lang="nb-NO" dirty="0" smtClean="0"/>
              <a:t>Det er gassen og røyken som tar liv.</a:t>
            </a:r>
          </a:p>
          <a:p>
            <a:r>
              <a:rPr lang="nb-NO" dirty="0" smtClean="0"/>
              <a:t>50 % av norske husstander har ikke, eller har røykvarslere som ikke virker. Brannslukkere er påbudt i alle hjem.</a:t>
            </a:r>
          </a:p>
          <a:p>
            <a:r>
              <a:rPr lang="nb-NO" dirty="0" smtClean="0"/>
              <a:t>Et hus kan stå overtent etter bare 10 minutter.</a:t>
            </a:r>
          </a:p>
          <a:p>
            <a:r>
              <a:rPr lang="nb-NO" dirty="0" smtClean="0"/>
              <a:t>Tiden det gjennomsnittlig tar før brannvesenet er tilstede er fra 10-15 minutter.</a:t>
            </a:r>
          </a:p>
        </p:txBody>
      </p:sp>
    </p:spTree>
    <p:extLst>
      <p:ext uri="{BB962C8B-B14F-4D97-AF65-F5344CB8AC3E}">
        <p14:creationId xmlns:p14="http://schemas.microsoft.com/office/powerpoint/2010/main" val="17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00" y="2402718"/>
            <a:ext cx="6332465" cy="40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56000" y="1535583"/>
            <a:ext cx="7632000" cy="600164"/>
          </a:xfrm>
        </p:spPr>
        <p:txBody>
          <a:bodyPr/>
          <a:lstStyle/>
          <a:p>
            <a:r>
              <a:rPr lang="nb-NO" b="1" dirty="0"/>
              <a:t>Antall omkomne i brann, etter </a:t>
            </a:r>
            <a:r>
              <a:rPr lang="nb-NO" b="1" dirty="0" smtClean="0"/>
              <a:t>år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7308304" y="5860133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b="1" dirty="0"/>
          </a:p>
          <a:p>
            <a:r>
              <a:rPr lang="nb-NO" dirty="0" smtClean="0"/>
              <a:t>Kilde: DSB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31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9418881"/>
              </p:ext>
            </p:extLst>
          </p:nvPr>
        </p:nvGraphicFramePr>
        <p:xfrm>
          <a:off x="395536" y="2176876"/>
          <a:ext cx="9145016" cy="445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tel 1"/>
          <p:cNvSpPr txBox="1">
            <a:spLocks/>
          </p:cNvSpPr>
          <p:nvPr/>
        </p:nvSpPr>
        <p:spPr>
          <a:xfrm>
            <a:off x="756000" y="1535583"/>
            <a:ext cx="7632000" cy="600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94959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b-NO" dirty="0" smtClean="0"/>
              <a:t>Brannårsaker </a:t>
            </a:r>
          </a:p>
        </p:txBody>
      </p:sp>
      <p:sp>
        <p:nvSpPr>
          <p:cNvPr id="4" name="Rektangel 3"/>
          <p:cNvSpPr/>
          <p:nvPr/>
        </p:nvSpPr>
        <p:spPr>
          <a:xfrm>
            <a:off x="7308304" y="5860133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b="1" dirty="0"/>
          </a:p>
          <a:p>
            <a:r>
              <a:rPr lang="nb-NO" dirty="0" smtClean="0"/>
              <a:t>Kilde: DSB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050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757477"/>
              </p:ext>
            </p:extLst>
          </p:nvPr>
        </p:nvGraphicFramePr>
        <p:xfrm>
          <a:off x="415522" y="2115141"/>
          <a:ext cx="9437594" cy="4598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tel 1"/>
          <p:cNvSpPr txBox="1">
            <a:spLocks/>
          </p:cNvSpPr>
          <p:nvPr/>
        </p:nvSpPr>
        <p:spPr>
          <a:xfrm>
            <a:off x="756000" y="1535583"/>
            <a:ext cx="7632000" cy="600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900" kern="1200">
                <a:solidFill>
                  <a:srgbClr val="94959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b-NO" dirty="0" smtClean="0"/>
              <a:t>Brannårsaker </a:t>
            </a:r>
          </a:p>
        </p:txBody>
      </p:sp>
      <p:sp>
        <p:nvSpPr>
          <p:cNvPr id="5" name="Rektangel 4"/>
          <p:cNvSpPr/>
          <p:nvPr/>
        </p:nvSpPr>
        <p:spPr>
          <a:xfrm>
            <a:off x="7308304" y="5860133"/>
            <a:ext cx="1296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nb-NO" dirty="0" smtClean="0"/>
              <a:t>Kilde: DSB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52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esafe_ppt">
  <a:themeElements>
    <a:clrScheme name="Firesafe">
      <a:dk1>
        <a:sysClr val="windowText" lastClr="000000"/>
      </a:dk1>
      <a:lt1>
        <a:sysClr val="window" lastClr="FFFFFF"/>
      </a:lt1>
      <a:dk2>
        <a:srgbClr val="001F44"/>
      </a:dk2>
      <a:lt2>
        <a:srgbClr val="DAD5C5"/>
      </a:lt2>
      <a:accent1>
        <a:srgbClr val="001F44"/>
      </a:accent1>
      <a:accent2>
        <a:srgbClr val="DAD5C5"/>
      </a:accent2>
      <a:accent3>
        <a:srgbClr val="D4D5D7"/>
      </a:accent3>
      <a:accent4>
        <a:srgbClr val="831523"/>
      </a:accent4>
      <a:accent5>
        <a:srgbClr val="E64117"/>
      </a:accent5>
      <a:accent6>
        <a:srgbClr val="F28902"/>
      </a:accent6>
      <a:hlink>
        <a:srgbClr val="831523"/>
      </a:hlink>
      <a:folHlink>
        <a:srgbClr val="831523"/>
      </a:folHlink>
    </a:clrScheme>
    <a:fontScheme name="Firesafe">
      <a:majorFont>
        <a:latin typeface="Swis721 Th BT"/>
        <a:ea typeface=""/>
        <a:cs typeface=""/>
      </a:majorFont>
      <a:minorFont>
        <a:latin typeface="Swis72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Firesafe_ppt</Template>
  <TotalTime>0</TotalTime>
  <Words>1507</Words>
  <Application>Microsoft Office PowerPoint</Application>
  <PresentationFormat>Skjermfremvisning (4:3)</PresentationFormat>
  <Paragraphs>240</Paragraphs>
  <Slides>35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Firesafe_ppt</vt:lpstr>
      <vt:lpstr>Galleri Oslo - Oslo</vt:lpstr>
      <vt:lpstr>Målet for brannverngjennomgangen:</vt:lpstr>
      <vt:lpstr>Lovverk for nye og eksisterende bygg</vt:lpstr>
      <vt:lpstr>Forebyggende forskrift </vt:lpstr>
      <vt:lpstr>Internkontrollforskriften</vt:lpstr>
      <vt:lpstr>Fakta om brann Norge</vt:lpstr>
      <vt:lpstr>Antall omkomne i brann, etter år</vt:lpstr>
      <vt:lpstr>PowerPoint-presentasjon</vt:lpstr>
      <vt:lpstr>PowerPoint-presentasjon</vt:lpstr>
      <vt:lpstr>Brannen i Urtegata 6 2008 - 6 omkomne</vt:lpstr>
      <vt:lpstr>Stasjonsgt 36, Drammen - 7 omkomne</vt:lpstr>
      <vt:lpstr>Hvorfor ble brannen så stor?</vt:lpstr>
      <vt:lpstr>Hva skal til for å redusere antall branner?</vt:lpstr>
      <vt:lpstr>Og ikke minst at du og dine kollega:</vt:lpstr>
      <vt:lpstr>Kunnskap ut til alle er viktig</vt:lpstr>
      <vt:lpstr>Kunnskap til ALLE</vt:lpstr>
      <vt:lpstr>Kunnskap til ALLE</vt:lpstr>
      <vt:lpstr>Funn internkontroll</vt:lpstr>
      <vt:lpstr>Kontorbygg i Oslo</vt:lpstr>
      <vt:lpstr>Flere funn ved internkontrollrunde - Oslo.</vt:lpstr>
      <vt:lpstr>Funn brannvernrunde</vt:lpstr>
      <vt:lpstr>Kontor /- og lagerbygg</vt:lpstr>
      <vt:lpstr>Hva viser bildene?</vt:lpstr>
      <vt:lpstr>Hvem har ansvaret?</vt:lpstr>
      <vt:lpstr>Det er mange roller i ett bygg:</vt:lpstr>
      <vt:lpstr>Eiers ansvar</vt:lpstr>
      <vt:lpstr>Brukeransvar</vt:lpstr>
      <vt:lpstr>Hvem har ansvar for internkontroll?</vt:lpstr>
      <vt:lpstr>Hvem har ansvar for opplæring.</vt:lpstr>
      <vt:lpstr>Derfor er det viktig at:</vt:lpstr>
      <vt:lpstr>Alle har et ansvar!</vt:lpstr>
      <vt:lpstr>Branninstruks - Varsle –­ REDDE - SLOKKE   </vt:lpstr>
      <vt:lpstr>Mangelfull opplæring og øvelser = Katastrofebranner</vt:lpstr>
      <vt:lpstr>Antall øvelser</vt:lpstr>
      <vt:lpstr>Hva må øves på?</vt:lpstr>
    </vt:vector>
  </TitlesOfParts>
  <Company>Protan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Liv-Karin Skjelbred</dc:creator>
  <dc:description>Template by addpoint.no</dc:description>
  <cp:lastModifiedBy>Evija Izaka</cp:lastModifiedBy>
  <cp:revision>57</cp:revision>
  <cp:lastPrinted>2014-01-15T12:04:00Z</cp:lastPrinted>
  <dcterms:created xsi:type="dcterms:W3CDTF">2013-02-01T06:27:18Z</dcterms:created>
  <dcterms:modified xsi:type="dcterms:W3CDTF">2014-04-08T17:53:24Z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 ">
    <vt:lpwstr>addpoint.no</vt:lpwstr>
  </property>
</Properties>
</file>